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8" r:id="rId2"/>
  </p:sldMasterIdLst>
  <p:notesMasterIdLst>
    <p:notesMasterId r:id="rId16"/>
  </p:notesMasterIdLst>
  <p:handoutMasterIdLst>
    <p:handoutMasterId r:id="rId17"/>
  </p:handoutMasterIdLst>
  <p:sldIdLst>
    <p:sldId id="345" r:id="rId3"/>
    <p:sldId id="362" r:id="rId4"/>
    <p:sldId id="373" r:id="rId5"/>
    <p:sldId id="377" r:id="rId6"/>
    <p:sldId id="369" r:id="rId7"/>
    <p:sldId id="370" r:id="rId8"/>
    <p:sldId id="371" r:id="rId9"/>
    <p:sldId id="378" r:id="rId10"/>
    <p:sldId id="374" r:id="rId11"/>
    <p:sldId id="375" r:id="rId12"/>
    <p:sldId id="372" r:id="rId13"/>
    <p:sldId id="376" r:id="rId14"/>
    <p:sldId id="316" r:id="rId15"/>
  </p:sldIdLst>
  <p:sldSz cx="20318413" cy="15243175"/>
  <p:notesSz cx="6669088" cy="9896475"/>
  <p:defaultTextStyle>
    <a:defPPr>
      <a:defRPr lang="ru-RU"/>
    </a:defPPr>
    <a:lvl1pPr algn="l" defTabSz="1009650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009650" indent="-554038" algn="l" defTabSz="1009650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022475" indent="-1111250" algn="l" defTabSz="1009650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3035300" indent="-1668463" algn="l" defTabSz="1009650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4046538" indent="-2225675" algn="l" defTabSz="1009650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96">
          <p15:clr>
            <a:srgbClr val="A4A3A4"/>
          </p15:clr>
        </p15:guide>
        <p15:guide id="2" pos="11957">
          <p15:clr>
            <a:srgbClr val="A4A3A4"/>
          </p15:clr>
        </p15:guide>
        <p15:guide id="3" pos="775">
          <p15:clr>
            <a:srgbClr val="A4A3A4"/>
          </p15:clr>
        </p15:guide>
        <p15:guide id="4" pos="63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6006"/>
    <a:srgbClr val="D3990A"/>
    <a:srgbClr val="FEF4EC"/>
    <a:srgbClr val="A6ADBA"/>
    <a:srgbClr val="953735"/>
    <a:srgbClr val="954298"/>
    <a:srgbClr val="296EA6"/>
    <a:srgbClr val="159C44"/>
    <a:srgbClr val="2C3E50"/>
    <a:srgbClr val="118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7" autoAdjust="0"/>
    <p:restoredTop sz="94674"/>
  </p:normalViewPr>
  <p:slideViewPr>
    <p:cSldViewPr snapToGrid="0" snapToObjects="1">
      <p:cViewPr>
        <p:scale>
          <a:sx n="51" d="100"/>
          <a:sy n="51" d="100"/>
        </p:scale>
        <p:origin x="-1536" y="-36"/>
      </p:cViewPr>
      <p:guideLst>
        <p:guide orient="horz" pos="2896"/>
        <p:guide pos="11957"/>
        <p:guide pos="775"/>
        <p:guide pos="635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4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Контингент обучающихся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D3-4A51-9AEF-64F88B23E35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D3-4A51-9AEF-64F88B23E356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D3-4A51-9AEF-64F88B23E3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Педагогические вузы (44 вуза)</c:v>
                </c:pt>
                <c:pt idx="1">
                  <c:v>Многопрофильные вузы (в т.ч. федеральные и НИУ) (84 вуза)</c:v>
                </c:pt>
                <c:pt idx="2">
                  <c:v>Профильные непедагогические вузы (127 вузов)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0.51</c:v>
                </c:pt>
                <c:pt idx="1">
                  <c:v>0.39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8D3-4A51-9AEF-64F88B23E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2.404262385766319E-2"/>
          <c:y val="0.74252640498552014"/>
          <c:w val="0.90358140917975571"/>
          <c:h val="0.24941455631607592"/>
        </c:manualLayout>
      </c:layout>
      <c:overlay val="0"/>
      <c:txPr>
        <a:bodyPr/>
        <a:lstStyle/>
        <a:p>
          <a:pPr>
            <a:defRPr sz="2800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76200">
              <a:solidFill>
                <a:schemeClr val="bg2">
                  <a:lumMod val="10000"/>
                </a:schemeClr>
              </a:solidFill>
            </a:ln>
          </c:spPr>
          <c:marker>
            <c:symbol val="diamond"/>
            <c:size val="4"/>
            <c:spPr>
              <a:ln w="76200">
                <a:solidFill>
                  <a:schemeClr val="bg2">
                    <a:lumMod val="10000"/>
                  </a:schemeClr>
                </a:solidFill>
              </a:ln>
            </c:spPr>
          </c:marker>
          <c:xVal>
            <c:numRef>
              <c:f>Лист1!$A$15:$A$23</c:f>
              <c:numCache>
                <c:formatCode>General</c:formatCode>
                <c:ptCount val="9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</c:numCache>
            </c:numRef>
          </c:xVal>
          <c:yVal>
            <c:numRef>
              <c:f>Лист1!$B$15:$B$23</c:f>
              <c:numCache>
                <c:formatCode>General</c:formatCode>
                <c:ptCount val="9"/>
                <c:pt idx="0">
                  <c:v>78488</c:v>
                </c:pt>
                <c:pt idx="1">
                  <c:v>151917</c:v>
                </c:pt>
                <c:pt idx="2">
                  <c:v>174418</c:v>
                </c:pt>
                <c:pt idx="3">
                  <c:v>198218</c:v>
                </c:pt>
                <c:pt idx="4">
                  <c:v>239695</c:v>
                </c:pt>
                <c:pt idx="5">
                  <c:v>239873</c:v>
                </c:pt>
                <c:pt idx="6">
                  <c:v>219162</c:v>
                </c:pt>
                <c:pt idx="7">
                  <c:v>171730</c:v>
                </c:pt>
                <c:pt idx="8">
                  <c:v>139734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3C7-4029-96EC-E32398209400}"/>
            </c:ext>
          </c:extLst>
        </c:ser>
        <c:ser>
          <c:idx val="1"/>
          <c:order val="1"/>
          <c:spPr>
            <a:ln w="57150">
              <a:solidFill>
                <a:schemeClr val="bg1">
                  <a:lumMod val="50000"/>
                </a:schemeClr>
              </a:solidFill>
            </a:ln>
          </c:spPr>
          <c:marker>
            <c:symbol val="square"/>
            <c:size val="4"/>
            <c:spPr>
              <a:ln w="57150">
                <a:solidFill>
                  <a:schemeClr val="bg1">
                    <a:lumMod val="50000"/>
                  </a:schemeClr>
                </a:solidFill>
              </a:ln>
            </c:spPr>
          </c:marker>
          <c:xVal>
            <c:numRef>
              <c:f>Лист1!$A$15:$A$23</c:f>
              <c:numCache>
                <c:formatCode>General</c:formatCode>
                <c:ptCount val="9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</c:numCache>
            </c:numRef>
          </c:xVal>
          <c:yVal>
            <c:numRef>
              <c:f>Лист1!$G$15:$G$23</c:f>
              <c:numCache>
                <c:formatCode>General</c:formatCode>
                <c:ptCount val="9"/>
                <c:pt idx="0">
                  <c:v>89710.57401141194</c:v>
                </c:pt>
                <c:pt idx="1">
                  <c:v>143058.73936930165</c:v>
                </c:pt>
                <c:pt idx="2">
                  <c:v>199654.5541809499</c:v>
                </c:pt>
                <c:pt idx="3">
                  <c:v>243858.6231558513</c:v>
                </c:pt>
                <c:pt idx="4">
                  <c:v>260670.01856497038</c:v>
                </c:pt>
                <c:pt idx="5">
                  <c:v>243858.6231558513</c:v>
                </c:pt>
                <c:pt idx="6">
                  <c:v>199654.5541809499</c:v>
                </c:pt>
                <c:pt idx="7">
                  <c:v>143058.73936930165</c:v>
                </c:pt>
                <c:pt idx="8">
                  <c:v>89710.57401141194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F3C7-4029-96EC-E3239820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557376"/>
        <c:axId val="39563648"/>
      </c:scatterChart>
      <c:valAx>
        <c:axId val="39557376"/>
        <c:scaling>
          <c:orientation val="minMax"/>
          <c:min val="20"/>
        </c:scaling>
        <c:delete val="0"/>
        <c:axPos val="b"/>
        <c:numFmt formatCode="General" sourceLinked="1"/>
        <c:majorTickMark val="out"/>
        <c:minorTickMark val="none"/>
        <c:tickLblPos val="nextTo"/>
        <c:crossAx val="39563648"/>
        <c:crosses val="autoZero"/>
        <c:crossBetween val="midCat"/>
      </c:valAx>
      <c:valAx>
        <c:axId val="39563648"/>
        <c:scaling>
          <c:orientation val="minMax"/>
          <c:max val="300000"/>
          <c:min val="5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557376"/>
        <c:crosses val="autoZero"/>
        <c:crossBetween val="midCat"/>
        <c:majorUnit val="100000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0.28484</cdr:x>
      <cdr:y>0.20632</cdr:y>
    </cdr:from>
    <cdr:to>
      <cdr:x>0.66266</cdr:x>
      <cdr:y>0.46182</cdr:y>
    </cdr:to>
    <cdr:sp macro="" textlink="">
      <cdr:nvSpPr>
        <cdr:cNvPr id="2" name="Овал 1"/>
        <cdr:cNvSpPr/>
      </cdr:nvSpPr>
      <cdr:spPr>
        <a:xfrm xmlns:a="http://schemas.openxmlformats.org/drawingml/2006/main" rot="3477721">
          <a:off x="3739300" y="288367"/>
          <a:ext cx="1605777" cy="362247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accent6">
              <a:lumMod val="50000"/>
            </a:schemeClr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>
              <a:solidFill>
                <a:schemeClr val="accent6">
                  <a:lumMod val="50000"/>
                </a:schemeClr>
              </a:solidFill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329" cy="494593"/>
          </a:xfrm>
          <a:prstGeom prst="rect">
            <a:avLst/>
          </a:prstGeom>
        </p:spPr>
        <p:txBody>
          <a:bodyPr vert="horz" lIns="91233" tIns="45616" rIns="91233" bIns="45616" rtlCol="0"/>
          <a:lstStyle>
            <a:lvl1pPr algn="l" defTabSz="10133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93" y="2"/>
            <a:ext cx="2890329" cy="494593"/>
          </a:xfrm>
          <a:prstGeom prst="rect">
            <a:avLst/>
          </a:prstGeom>
        </p:spPr>
        <p:txBody>
          <a:bodyPr vert="horz" wrap="square" lIns="91233" tIns="45616" rIns="91233" bIns="45616" numCol="1" anchor="t" anchorCtr="0" compatLnSpc="1">
            <a:prstTxWarp prst="textNoShape">
              <a:avLst/>
            </a:prstTxWarp>
          </a:bodyPr>
          <a:lstStyle>
            <a:lvl1pPr algn="r" defTabSz="1001210">
              <a:defRPr sz="1200">
                <a:latin typeface="Calibri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28F4D41E-E47A-4192-9535-46F4DBF01F30}" type="datetime1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99574"/>
            <a:ext cx="2890329" cy="494593"/>
          </a:xfrm>
          <a:prstGeom prst="rect">
            <a:avLst/>
          </a:prstGeom>
        </p:spPr>
        <p:txBody>
          <a:bodyPr vert="horz" lIns="91233" tIns="45616" rIns="91233" bIns="45616" rtlCol="0" anchor="b"/>
          <a:lstStyle>
            <a:lvl1pPr algn="l" defTabSz="10133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93" y="9399574"/>
            <a:ext cx="2890329" cy="494593"/>
          </a:xfrm>
          <a:prstGeom prst="rect">
            <a:avLst/>
          </a:prstGeom>
        </p:spPr>
        <p:txBody>
          <a:bodyPr vert="horz" wrap="square" lIns="91233" tIns="45616" rIns="91233" bIns="45616" numCol="1" anchor="b" anchorCtr="0" compatLnSpc="1">
            <a:prstTxWarp prst="textNoShape">
              <a:avLst/>
            </a:prstTxWarp>
          </a:bodyPr>
          <a:lstStyle>
            <a:lvl1pPr algn="r" defTabSz="1001210">
              <a:defRPr sz="1200">
                <a:latin typeface="Calibri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E4B04A2E-657D-430A-8C72-BA28187A4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049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329" cy="494593"/>
          </a:xfrm>
          <a:prstGeom prst="rect">
            <a:avLst/>
          </a:prstGeom>
        </p:spPr>
        <p:txBody>
          <a:bodyPr vert="horz" lIns="91233" tIns="45616" rIns="91233" bIns="45616" rtlCol="0"/>
          <a:lstStyle>
            <a:lvl1pPr algn="l" defTabSz="10133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93" y="2"/>
            <a:ext cx="2890329" cy="494593"/>
          </a:xfrm>
          <a:prstGeom prst="rect">
            <a:avLst/>
          </a:prstGeom>
        </p:spPr>
        <p:txBody>
          <a:bodyPr vert="horz" wrap="square" lIns="91233" tIns="45616" rIns="91233" bIns="45616" numCol="1" anchor="t" anchorCtr="0" compatLnSpc="1">
            <a:prstTxWarp prst="textNoShape">
              <a:avLst/>
            </a:prstTxWarp>
          </a:bodyPr>
          <a:lstStyle>
            <a:lvl1pPr algn="r" defTabSz="1001210">
              <a:defRPr sz="1200">
                <a:latin typeface="Calibri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78B45AF0-99A0-47CA-9F23-AEE5DCD57200}" type="datetime1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41363"/>
            <a:ext cx="4946650" cy="3711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3" tIns="45616" rIns="91233" bIns="4561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89" y="4698632"/>
            <a:ext cx="5335910" cy="4455956"/>
          </a:xfrm>
          <a:prstGeom prst="rect">
            <a:avLst/>
          </a:prstGeom>
        </p:spPr>
        <p:txBody>
          <a:bodyPr vert="horz" wrap="square" lIns="91233" tIns="45616" rIns="91233" bIns="45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99574"/>
            <a:ext cx="2890329" cy="494593"/>
          </a:xfrm>
          <a:prstGeom prst="rect">
            <a:avLst/>
          </a:prstGeom>
        </p:spPr>
        <p:txBody>
          <a:bodyPr vert="horz" lIns="91233" tIns="45616" rIns="91233" bIns="45616" rtlCol="0" anchor="b"/>
          <a:lstStyle>
            <a:lvl1pPr algn="l" defTabSz="10133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93" y="9399574"/>
            <a:ext cx="2890329" cy="494593"/>
          </a:xfrm>
          <a:prstGeom prst="rect">
            <a:avLst/>
          </a:prstGeom>
        </p:spPr>
        <p:txBody>
          <a:bodyPr vert="horz" wrap="square" lIns="91233" tIns="45616" rIns="91233" bIns="45616" numCol="1" anchor="b" anchorCtr="0" compatLnSpc="1">
            <a:prstTxWarp prst="textNoShape">
              <a:avLst/>
            </a:prstTxWarp>
          </a:bodyPr>
          <a:lstStyle>
            <a:lvl1pPr algn="r" defTabSz="1001210">
              <a:defRPr sz="1200">
                <a:latin typeface="Calibri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BB2A6C30-0574-4BEB-9CAD-05C46F8A5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9664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009650" rtl="0" eaLnBrk="0" fontAlgn="base" hangingPunct="0">
      <a:spcBef>
        <a:spcPct val="30000"/>
      </a:spcBef>
      <a:spcAft>
        <a:spcPct val="0"/>
      </a:spcAft>
      <a:defRPr sz="27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1009650" algn="l" defTabSz="1009650" rtl="0" eaLnBrk="0" fontAlgn="base" hangingPunct="0">
      <a:spcBef>
        <a:spcPct val="30000"/>
      </a:spcBef>
      <a:spcAft>
        <a:spcPct val="0"/>
      </a:spcAft>
      <a:defRPr sz="2700" kern="1200">
        <a:solidFill>
          <a:schemeClr val="tx1"/>
        </a:solidFill>
        <a:latin typeface="+mn-lt"/>
        <a:ea typeface="Arial" charset="0"/>
        <a:cs typeface="Arial" charset="0"/>
      </a:defRPr>
    </a:lvl2pPr>
    <a:lvl3pPr marL="2022475" algn="l" defTabSz="1009650" rtl="0" eaLnBrk="0" fontAlgn="base" hangingPunct="0">
      <a:spcBef>
        <a:spcPct val="30000"/>
      </a:spcBef>
      <a:spcAft>
        <a:spcPct val="0"/>
      </a:spcAft>
      <a:defRPr sz="2700" kern="1200">
        <a:solidFill>
          <a:schemeClr val="tx1"/>
        </a:solidFill>
        <a:latin typeface="+mn-lt"/>
        <a:ea typeface="Arial" charset="0"/>
        <a:cs typeface="Arial" charset="0"/>
      </a:defRPr>
    </a:lvl3pPr>
    <a:lvl4pPr marL="3035300" algn="l" defTabSz="1009650" rtl="0" eaLnBrk="0" fontAlgn="base" hangingPunct="0">
      <a:spcBef>
        <a:spcPct val="30000"/>
      </a:spcBef>
      <a:spcAft>
        <a:spcPct val="0"/>
      </a:spcAft>
      <a:defRPr sz="2700" kern="1200">
        <a:solidFill>
          <a:schemeClr val="tx1"/>
        </a:solidFill>
        <a:latin typeface="+mn-lt"/>
        <a:ea typeface="Arial" charset="0"/>
        <a:cs typeface="Arial" charset="0"/>
      </a:defRPr>
    </a:lvl4pPr>
    <a:lvl5pPr marL="4046538" algn="l" defTabSz="1009650" rtl="0" eaLnBrk="0" fontAlgn="base" hangingPunct="0">
      <a:spcBef>
        <a:spcPct val="30000"/>
      </a:spcBef>
      <a:spcAft>
        <a:spcPct val="0"/>
      </a:spcAft>
      <a:defRPr sz="2700" kern="1200">
        <a:solidFill>
          <a:schemeClr val="tx1"/>
        </a:solidFill>
        <a:latin typeface="+mn-lt"/>
        <a:ea typeface="Arial" charset="0"/>
        <a:cs typeface="Arial" charset="0"/>
      </a:defRPr>
    </a:lvl5pPr>
    <a:lvl6pPr marL="5060239" algn="l" defTabSz="10120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6072293" algn="l" defTabSz="10120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7084332" algn="l" defTabSz="10120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8096379" algn="l" defTabSz="10120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/>
              <a:t>Здесь картинка, иллюстрирующая процесс создания/одобрения/публикации ПООП в соответствии с приказом №594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7AB10851-AB47-4151-9978-B5D4F9889F0C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378786FE-685D-45AA-9F99-6DF47F095EE5}" type="slidenum">
              <a:rPr lang="ru-RU" altLang="ru-RU" sz="1200"/>
              <a:pPr/>
              <a:t>10</a:t>
            </a:fld>
            <a:endParaRPr lang="ru-RU" alt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18962" y="7370033"/>
            <a:ext cx="14900616" cy="6547164"/>
          </a:xfrm>
        </p:spPr>
        <p:txBody>
          <a:bodyPr anchor="t">
            <a:normAutofit/>
          </a:bodyPr>
          <a:lstStyle>
            <a:lvl1pPr algn="l">
              <a:defRPr sz="6700" b="1" i="0" baseline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982551" y="10670223"/>
            <a:ext cx="12191048" cy="125968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982551" y="1362006"/>
            <a:ext cx="12191048" cy="9145905"/>
          </a:xfrm>
        </p:spPr>
        <p:txBody>
          <a:bodyPr lIns="202414" tIns="101188" rIns="202414" bIns="101188" rtlCol="0">
            <a:normAutofit/>
          </a:bodyPr>
          <a:lstStyle>
            <a:lvl1pPr marL="0" indent="0">
              <a:buNone/>
              <a:defRPr sz="7100"/>
            </a:lvl1pPr>
            <a:lvl2pPr marL="1012058" indent="0">
              <a:buNone/>
              <a:defRPr sz="6200"/>
            </a:lvl2pPr>
            <a:lvl3pPr marL="2024093" indent="0">
              <a:buNone/>
              <a:defRPr sz="5300"/>
            </a:lvl3pPr>
            <a:lvl4pPr marL="3036146" indent="0">
              <a:buNone/>
              <a:defRPr sz="4400"/>
            </a:lvl4pPr>
            <a:lvl5pPr marL="4048195" indent="0">
              <a:buNone/>
              <a:defRPr sz="4400"/>
            </a:lvl5pPr>
            <a:lvl6pPr marL="5060239" indent="0">
              <a:buNone/>
              <a:defRPr sz="4400"/>
            </a:lvl6pPr>
            <a:lvl7pPr marL="6072293" indent="0">
              <a:buNone/>
              <a:defRPr sz="4400"/>
            </a:lvl7pPr>
            <a:lvl8pPr marL="7084332" indent="0">
              <a:buNone/>
              <a:defRPr sz="4400"/>
            </a:lvl8pPr>
            <a:lvl9pPr marL="8096379" indent="0">
              <a:buNone/>
              <a:defRPr sz="4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82551" y="11929903"/>
            <a:ext cx="12191048" cy="1788955"/>
          </a:xfrm>
        </p:spPr>
        <p:txBody>
          <a:bodyPr/>
          <a:lstStyle>
            <a:lvl1pPr marL="0" indent="0">
              <a:buNone/>
              <a:defRPr sz="3100"/>
            </a:lvl1pPr>
            <a:lvl2pPr marL="1012058" indent="0">
              <a:buNone/>
              <a:defRPr sz="2700"/>
            </a:lvl2pPr>
            <a:lvl3pPr marL="2024093" indent="0">
              <a:buNone/>
              <a:defRPr sz="2200"/>
            </a:lvl3pPr>
            <a:lvl4pPr marL="3036146" indent="0">
              <a:buNone/>
              <a:defRPr sz="2000"/>
            </a:lvl4pPr>
            <a:lvl5pPr marL="4048195" indent="0">
              <a:buNone/>
              <a:defRPr sz="2000"/>
            </a:lvl5pPr>
            <a:lvl6pPr marL="5060239" indent="0">
              <a:buNone/>
              <a:defRPr sz="2000"/>
            </a:lvl6pPr>
            <a:lvl7pPr marL="6072293" indent="0">
              <a:buNone/>
              <a:defRPr sz="2000"/>
            </a:lvl7pPr>
            <a:lvl8pPr marL="7084332" indent="0">
              <a:buNone/>
              <a:defRPr sz="2000"/>
            </a:lvl8pPr>
            <a:lvl9pPr marL="8096379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4730849" y="610437"/>
            <a:ext cx="4571643" cy="130060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15920" y="610437"/>
            <a:ext cx="13376289" cy="130060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81" y="4735292"/>
            <a:ext cx="17270651" cy="326740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7762" y="8637799"/>
            <a:ext cx="14222889" cy="38954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13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27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41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5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6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82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96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110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E46BCF8E-1C08-4EED-BE1A-76BDB029DF10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AD282D2-C315-4401-AAC7-003412EB7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16000" y="611188"/>
            <a:ext cx="18286413" cy="1293812"/>
          </a:xfrm>
        </p:spPr>
        <p:txBody>
          <a:bodyPr/>
          <a:lstStyle>
            <a:lvl1pPr algn="ctr" defTabSz="2029791" rtl="0" eaLnBrk="1" fontAlgn="auto" hangingPunct="1">
              <a:spcBef>
                <a:spcPts val="0"/>
              </a:spcBef>
              <a:spcAft>
                <a:spcPts val="0"/>
              </a:spcAft>
              <a:defRPr lang="ru-RU" sz="54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6000" y="2216727"/>
            <a:ext cx="18286413" cy="1139926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A90A7C4-6EDC-4391-B979-DE1733F7C3D6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4F533461-1FA4-4F23-8A41-83AB795FE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746250" y="1905000"/>
            <a:ext cx="1650841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76250" y="317500"/>
            <a:ext cx="1270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015" y="9795152"/>
            <a:ext cx="17270651" cy="3027464"/>
          </a:xfrm>
        </p:spPr>
        <p:txBody>
          <a:bodyPr anchor="t"/>
          <a:lstStyle>
            <a:lvl1pPr algn="l">
              <a:defRPr sz="8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015" y="6460736"/>
            <a:ext cx="17270651" cy="3334443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376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27511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4126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5502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687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8253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09628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11003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AC2F5A60-D0CE-448A-824F-002576BD9675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B1E0DC6-4181-42FD-B001-C1D8830F3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15921" y="3556769"/>
            <a:ext cx="8973966" cy="1005979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328526" y="3556769"/>
            <a:ext cx="8973966" cy="1005979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453FCE51-DFA5-40A1-A094-885D4DE06DDC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DF5488D7-14D3-4E7C-81CD-8C1A2D733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5921" y="3412073"/>
            <a:ext cx="8977494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3762" indent="0">
              <a:buNone/>
              <a:defRPr sz="4400" b="1"/>
            </a:lvl2pPr>
            <a:lvl3pPr marL="2027511" indent="0">
              <a:buNone/>
              <a:defRPr sz="4000" b="1"/>
            </a:lvl3pPr>
            <a:lvl4pPr marL="3041266" indent="0">
              <a:buNone/>
              <a:defRPr sz="3600" b="1"/>
            </a:lvl4pPr>
            <a:lvl5pPr marL="4055020" indent="0">
              <a:buNone/>
              <a:defRPr sz="3600" b="1"/>
            </a:lvl5pPr>
            <a:lvl6pPr marL="5068777" indent="0">
              <a:buNone/>
              <a:defRPr sz="3600" b="1"/>
            </a:lvl6pPr>
            <a:lvl7pPr marL="6082533" indent="0">
              <a:buNone/>
              <a:defRPr sz="3600" b="1"/>
            </a:lvl7pPr>
            <a:lvl8pPr marL="7096286" indent="0">
              <a:buNone/>
              <a:defRPr sz="3600" b="1"/>
            </a:lvl8pPr>
            <a:lvl9pPr marL="8110037" indent="0">
              <a:buNone/>
              <a:defRPr sz="3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15921" y="4834063"/>
            <a:ext cx="8977494" cy="878246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321499" y="3412073"/>
            <a:ext cx="8981021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3762" indent="0">
              <a:buNone/>
              <a:defRPr sz="4400" b="1"/>
            </a:lvl2pPr>
            <a:lvl3pPr marL="2027511" indent="0">
              <a:buNone/>
              <a:defRPr sz="4000" b="1"/>
            </a:lvl3pPr>
            <a:lvl4pPr marL="3041266" indent="0">
              <a:buNone/>
              <a:defRPr sz="3600" b="1"/>
            </a:lvl4pPr>
            <a:lvl5pPr marL="4055020" indent="0">
              <a:buNone/>
              <a:defRPr sz="3600" b="1"/>
            </a:lvl5pPr>
            <a:lvl6pPr marL="5068777" indent="0">
              <a:buNone/>
              <a:defRPr sz="3600" b="1"/>
            </a:lvl6pPr>
            <a:lvl7pPr marL="6082533" indent="0">
              <a:buNone/>
              <a:defRPr sz="3600" b="1"/>
            </a:lvl7pPr>
            <a:lvl8pPr marL="7096286" indent="0">
              <a:buNone/>
              <a:defRPr sz="3600" b="1"/>
            </a:lvl8pPr>
            <a:lvl9pPr marL="8110037" indent="0">
              <a:buNone/>
              <a:defRPr sz="3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321499" y="4834063"/>
            <a:ext cx="8981021" cy="878246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5F88F596-5F86-4203-8265-9A94F547C87F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C07C8363-FC4A-493F-8190-4C15BA8DA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6396CD6-6DAE-4E9B-A27F-E590C4932E3A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BC1F1A0-6CA8-4C24-81A9-1AB2B2866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723C79B-1C78-4D94-889B-9AC73C70317B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6EA50CA-798E-4BD5-A4B6-8649C11DF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77" y="1234347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5926" y="606904"/>
            <a:ext cx="6684618" cy="258287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3935" y="606905"/>
            <a:ext cx="11358557" cy="13009628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15926" y="3189781"/>
            <a:ext cx="6684618" cy="10426756"/>
          </a:xfrm>
        </p:spPr>
        <p:txBody>
          <a:bodyPr/>
          <a:lstStyle>
            <a:lvl1pPr marL="0" indent="0">
              <a:buNone/>
              <a:defRPr sz="3100"/>
            </a:lvl1pPr>
            <a:lvl2pPr marL="1013762" indent="0">
              <a:buNone/>
              <a:defRPr sz="2700"/>
            </a:lvl2pPr>
            <a:lvl3pPr marL="2027511" indent="0">
              <a:buNone/>
              <a:defRPr sz="2200"/>
            </a:lvl3pPr>
            <a:lvl4pPr marL="3041266" indent="0">
              <a:buNone/>
              <a:defRPr sz="2000"/>
            </a:lvl4pPr>
            <a:lvl5pPr marL="4055020" indent="0">
              <a:buNone/>
              <a:defRPr sz="2000"/>
            </a:lvl5pPr>
            <a:lvl6pPr marL="5068777" indent="0">
              <a:buNone/>
              <a:defRPr sz="2000"/>
            </a:lvl6pPr>
            <a:lvl7pPr marL="6082533" indent="0">
              <a:buNone/>
              <a:defRPr sz="2000"/>
            </a:lvl7pPr>
            <a:lvl8pPr marL="7096286" indent="0">
              <a:buNone/>
              <a:defRPr sz="2000"/>
            </a:lvl8pPr>
            <a:lvl9pPr marL="8110037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D3333EA-1D95-4901-9A3B-08AA8C64A875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A880DAAF-8096-4CBA-B4DD-B650F656A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2551" y="10670223"/>
            <a:ext cx="12191048" cy="125968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982551" y="1362006"/>
            <a:ext cx="12191048" cy="9145905"/>
          </a:xfrm>
        </p:spPr>
        <p:txBody>
          <a:bodyPr lIns="202754" tIns="101368" rIns="202754" bIns="101368" rtlCol="0">
            <a:normAutofit/>
          </a:bodyPr>
          <a:lstStyle>
            <a:lvl1pPr marL="0" indent="0">
              <a:buNone/>
              <a:defRPr sz="7100"/>
            </a:lvl1pPr>
            <a:lvl2pPr marL="1013762" indent="0">
              <a:buNone/>
              <a:defRPr sz="6200"/>
            </a:lvl2pPr>
            <a:lvl3pPr marL="2027511" indent="0">
              <a:buNone/>
              <a:defRPr sz="5300"/>
            </a:lvl3pPr>
            <a:lvl4pPr marL="3041266" indent="0">
              <a:buNone/>
              <a:defRPr sz="4400"/>
            </a:lvl4pPr>
            <a:lvl5pPr marL="4055020" indent="0">
              <a:buNone/>
              <a:defRPr sz="4400"/>
            </a:lvl5pPr>
            <a:lvl6pPr marL="5068777" indent="0">
              <a:buNone/>
              <a:defRPr sz="4400"/>
            </a:lvl6pPr>
            <a:lvl7pPr marL="6082533" indent="0">
              <a:buNone/>
              <a:defRPr sz="4400"/>
            </a:lvl7pPr>
            <a:lvl8pPr marL="7096286" indent="0">
              <a:buNone/>
              <a:defRPr sz="4400"/>
            </a:lvl8pPr>
            <a:lvl9pPr marL="8110037" indent="0">
              <a:buNone/>
              <a:defRPr sz="4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82551" y="11929903"/>
            <a:ext cx="12191048" cy="1788955"/>
          </a:xfrm>
        </p:spPr>
        <p:txBody>
          <a:bodyPr/>
          <a:lstStyle>
            <a:lvl1pPr marL="0" indent="0">
              <a:buNone/>
              <a:defRPr sz="3100"/>
            </a:lvl1pPr>
            <a:lvl2pPr marL="1013762" indent="0">
              <a:buNone/>
              <a:defRPr sz="2700"/>
            </a:lvl2pPr>
            <a:lvl3pPr marL="2027511" indent="0">
              <a:buNone/>
              <a:defRPr sz="2200"/>
            </a:lvl3pPr>
            <a:lvl4pPr marL="3041266" indent="0">
              <a:buNone/>
              <a:defRPr sz="2000"/>
            </a:lvl4pPr>
            <a:lvl5pPr marL="4055020" indent="0">
              <a:buNone/>
              <a:defRPr sz="2000"/>
            </a:lvl5pPr>
            <a:lvl6pPr marL="5068777" indent="0">
              <a:buNone/>
              <a:defRPr sz="2000"/>
            </a:lvl6pPr>
            <a:lvl7pPr marL="6082533" indent="0">
              <a:buNone/>
              <a:defRPr sz="2000"/>
            </a:lvl7pPr>
            <a:lvl8pPr marL="7096286" indent="0">
              <a:buNone/>
              <a:defRPr sz="2000"/>
            </a:lvl8pPr>
            <a:lvl9pPr marL="8110037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D69A4AAA-A11A-4D6F-9CCB-C086A33483F0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A1635EB-BEF2-4B43-9F29-DF1FEABC2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6C32330C-4B5B-435C-9D87-27100B1E5766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69E3E62-A888-44ED-A57A-D43337C9A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4730849" y="610437"/>
            <a:ext cx="4571643" cy="130060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15920" y="610437"/>
            <a:ext cx="13376289" cy="130060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F90BD4A-D894-48B7-AFC4-BDA600901684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4B30857A-9D2E-4428-9208-5FA19D335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1010813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B0F775C3-5870-4B35-8211-22CC7287F71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77" y="1288000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5921" y="4740435"/>
            <a:ext cx="18286572" cy="8876100"/>
          </a:xfrm>
        </p:spPr>
        <p:txBody>
          <a:bodyPr/>
          <a:lstStyle>
            <a:lvl1pPr>
              <a:defRPr>
                <a:solidFill>
                  <a:srgbClr val="2C3E50"/>
                </a:solidFill>
                <a:latin typeface="Myriad Pro"/>
                <a:cs typeface="Myriad Pro"/>
              </a:defRPr>
            </a:lvl1pPr>
            <a:lvl2pPr>
              <a:defRPr>
                <a:solidFill>
                  <a:srgbClr val="2C3E50"/>
                </a:solidFill>
                <a:latin typeface="Myriad Pro"/>
                <a:cs typeface="Myriad Pro"/>
              </a:defRPr>
            </a:lvl2pPr>
            <a:lvl3pPr>
              <a:defRPr>
                <a:solidFill>
                  <a:srgbClr val="2C3E50"/>
                </a:solidFill>
                <a:latin typeface="Myriad Pro"/>
                <a:cs typeface="Myriad Pro"/>
              </a:defRPr>
            </a:lvl3pPr>
            <a:lvl4pPr>
              <a:defRPr>
                <a:solidFill>
                  <a:srgbClr val="2C3E50"/>
                </a:solidFill>
                <a:latin typeface="Myriad Pro"/>
                <a:cs typeface="Myriad Pro"/>
              </a:defRPr>
            </a:lvl4pPr>
            <a:lvl5pPr>
              <a:defRPr>
                <a:solidFill>
                  <a:srgbClr val="2C3E50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05015" y="9795152"/>
            <a:ext cx="17270651" cy="3027464"/>
          </a:xfrm>
        </p:spPr>
        <p:txBody>
          <a:bodyPr anchor="t"/>
          <a:lstStyle>
            <a:lvl1pPr algn="l">
              <a:defRPr sz="8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015" y="6460756"/>
            <a:ext cx="17270651" cy="3334443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205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24093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3614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48195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6023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7229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0843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09637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77" y="1270124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15921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328526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5921" y="4757893"/>
            <a:ext cx="8977494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2058" indent="0">
              <a:buNone/>
              <a:defRPr sz="4400" b="1"/>
            </a:lvl2pPr>
            <a:lvl3pPr marL="2024093" indent="0">
              <a:buNone/>
              <a:defRPr sz="4000" b="1"/>
            </a:lvl3pPr>
            <a:lvl4pPr marL="3036146" indent="0">
              <a:buNone/>
              <a:defRPr sz="3600" b="1"/>
            </a:lvl4pPr>
            <a:lvl5pPr marL="4048195" indent="0">
              <a:buNone/>
              <a:defRPr sz="3600" b="1"/>
            </a:lvl5pPr>
            <a:lvl6pPr marL="5060239" indent="0">
              <a:buNone/>
              <a:defRPr sz="3600" b="1"/>
            </a:lvl6pPr>
            <a:lvl7pPr marL="6072293" indent="0">
              <a:buNone/>
              <a:defRPr sz="3600" b="1"/>
            </a:lvl7pPr>
            <a:lvl8pPr marL="7084332" indent="0">
              <a:buNone/>
              <a:defRPr sz="3600" b="1"/>
            </a:lvl8pPr>
            <a:lvl9pPr marL="8096379" indent="0">
              <a:buNone/>
              <a:defRPr sz="3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15921" y="6179928"/>
            <a:ext cx="8977494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321519" y="4757893"/>
            <a:ext cx="8981021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2058" indent="0">
              <a:buNone/>
              <a:defRPr sz="4400" b="1"/>
            </a:lvl2pPr>
            <a:lvl3pPr marL="2024093" indent="0">
              <a:buNone/>
              <a:defRPr sz="4000" b="1"/>
            </a:lvl3pPr>
            <a:lvl4pPr marL="3036146" indent="0">
              <a:buNone/>
              <a:defRPr sz="3600" b="1"/>
            </a:lvl4pPr>
            <a:lvl5pPr marL="4048195" indent="0">
              <a:buNone/>
              <a:defRPr sz="3600" b="1"/>
            </a:lvl5pPr>
            <a:lvl6pPr marL="5060239" indent="0">
              <a:buNone/>
              <a:defRPr sz="3600" b="1"/>
            </a:lvl6pPr>
            <a:lvl7pPr marL="6072293" indent="0">
              <a:buNone/>
              <a:defRPr sz="3600" b="1"/>
            </a:lvl7pPr>
            <a:lvl8pPr marL="7084332" indent="0">
              <a:buNone/>
              <a:defRPr sz="3600" b="1"/>
            </a:lvl8pPr>
            <a:lvl9pPr marL="8096379" indent="0">
              <a:buNone/>
              <a:defRPr sz="3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321519" y="6179928"/>
            <a:ext cx="8981021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77" y="1270124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15926" y="4792796"/>
            <a:ext cx="6684618" cy="258287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3935" y="606905"/>
            <a:ext cx="11358557" cy="13009628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15926" y="7375713"/>
            <a:ext cx="6684618" cy="6240867"/>
          </a:xfrm>
        </p:spPr>
        <p:txBody>
          <a:bodyPr/>
          <a:lstStyle>
            <a:lvl1pPr marL="0" indent="0">
              <a:buNone/>
              <a:defRPr sz="3100"/>
            </a:lvl1pPr>
            <a:lvl2pPr marL="1012058" indent="0">
              <a:buNone/>
              <a:defRPr sz="2700"/>
            </a:lvl2pPr>
            <a:lvl3pPr marL="2024093" indent="0">
              <a:buNone/>
              <a:defRPr sz="2200"/>
            </a:lvl3pPr>
            <a:lvl4pPr marL="3036146" indent="0">
              <a:buNone/>
              <a:defRPr sz="2000"/>
            </a:lvl4pPr>
            <a:lvl5pPr marL="4048195" indent="0">
              <a:buNone/>
              <a:defRPr sz="2000"/>
            </a:lvl5pPr>
            <a:lvl6pPr marL="5060239" indent="0">
              <a:buNone/>
              <a:defRPr sz="2000"/>
            </a:lvl6pPr>
            <a:lvl7pPr marL="6072293" indent="0">
              <a:buNone/>
              <a:defRPr sz="2000"/>
            </a:lvl7pPr>
            <a:lvl8pPr marL="7084332" indent="0">
              <a:buNone/>
              <a:defRPr sz="2000"/>
            </a:lvl8pPr>
            <a:lvl9pPr marL="8096379" indent="0">
              <a:buNone/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240213" y="1270000"/>
            <a:ext cx="15062200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376" tIns="101168" rIns="202376" bIns="1011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016000" y="4738688"/>
            <a:ext cx="18286413" cy="887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376" tIns="101168" rIns="202376" bIns="1011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  <p:sldLayoutId id="2147483739" r:id="rId12"/>
  </p:sldLayoutIdLst>
  <p:hf sldNum="0" hdr="0" ftr="0" dt="0"/>
  <p:txStyles>
    <p:titleStyle>
      <a:lvl1pPr algn="l" defTabSz="1009650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algn="l" defTabSz="1009650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Arial" charset="0"/>
          <a:cs typeface="Myriad Pro" pitchFamily="34" charset="0"/>
        </a:defRPr>
      </a:lvl2pPr>
      <a:lvl3pPr algn="l" defTabSz="1009650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Arial" charset="0"/>
          <a:cs typeface="Myriad Pro" pitchFamily="34" charset="0"/>
        </a:defRPr>
      </a:lvl3pPr>
      <a:lvl4pPr algn="l" defTabSz="1009650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Arial" charset="0"/>
          <a:cs typeface="Myriad Pro" pitchFamily="34" charset="0"/>
        </a:defRPr>
      </a:lvl4pPr>
      <a:lvl5pPr algn="l" defTabSz="1009650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Arial" charset="0"/>
          <a:cs typeface="Myriad Pro" pitchFamily="34" charset="0"/>
        </a:defRPr>
      </a:lvl5pPr>
      <a:lvl6pPr marL="455578" algn="l" defTabSz="10108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Myriad Pro" pitchFamily="34" charset="0"/>
          <a:cs typeface="Myriad Pro" pitchFamily="34" charset="0"/>
        </a:defRPr>
      </a:lvl6pPr>
      <a:lvl7pPr marL="911150" algn="l" defTabSz="10108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Myriad Pro" pitchFamily="34" charset="0"/>
          <a:cs typeface="Myriad Pro" pitchFamily="34" charset="0"/>
        </a:defRPr>
      </a:lvl7pPr>
      <a:lvl8pPr marL="1366732" algn="l" defTabSz="10108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Myriad Pro" pitchFamily="34" charset="0"/>
          <a:cs typeface="Myriad Pro" pitchFamily="34" charset="0"/>
        </a:defRPr>
      </a:lvl8pPr>
      <a:lvl9pPr marL="1822304" algn="l" defTabSz="10108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pitchFamily="34" charset="0"/>
          <a:ea typeface="Myriad Pro" pitchFamily="34" charset="0"/>
          <a:cs typeface="Myriad Pro" pitchFamily="34" charset="0"/>
        </a:defRPr>
      </a:lvl9pPr>
    </p:titleStyle>
    <p:bodyStyle>
      <a:lvl1pPr marL="758825" indent="-758825" algn="l" defTabSz="10096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100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marL="1644650" indent="-631825" algn="l" defTabSz="10096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200" kern="1200">
          <a:solidFill>
            <a:srgbClr val="2C3E50"/>
          </a:solidFill>
          <a:latin typeface="Myriad Pro"/>
          <a:ea typeface="Myriad Pro" pitchFamily="34" charset="0"/>
          <a:cs typeface="Myriad Pro"/>
        </a:defRPr>
      </a:lvl2pPr>
      <a:lvl3pPr marL="2528888" indent="-503238" algn="l" defTabSz="10096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300" kern="1200">
          <a:solidFill>
            <a:srgbClr val="2C3E50"/>
          </a:solidFill>
          <a:latin typeface="Myriad Pro"/>
          <a:ea typeface="Myriad Pro" pitchFamily="34" charset="0"/>
          <a:cs typeface="Myriad Pro"/>
        </a:defRPr>
      </a:lvl3pPr>
      <a:lvl4pPr marL="3541713" indent="-504825" algn="l" defTabSz="10096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kern="1200">
          <a:solidFill>
            <a:srgbClr val="2C3E50"/>
          </a:solidFill>
          <a:latin typeface="Myriad Pro"/>
          <a:ea typeface="Myriad Pro" pitchFamily="34" charset="0"/>
          <a:cs typeface="Myriad Pro"/>
        </a:defRPr>
      </a:lvl4pPr>
      <a:lvl5pPr marL="4551363" indent="-501650" algn="l" defTabSz="10096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400" kern="1200">
          <a:solidFill>
            <a:srgbClr val="2C3E50"/>
          </a:solidFill>
          <a:latin typeface="Myriad Pro"/>
          <a:ea typeface="Myriad Pro" pitchFamily="34" charset="0"/>
          <a:cs typeface="Myriad Pro"/>
        </a:defRPr>
      </a:lvl5pPr>
      <a:lvl6pPr marL="5566264" indent="-506018" algn="l" defTabSz="10120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78315" indent="-506018" algn="l" defTabSz="10120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590359" indent="-506018" algn="l" defTabSz="10120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602410" indent="-506018" algn="l" defTabSz="10120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2058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24093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36146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48195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60239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72293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084332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096379" algn="l" defTabSz="10120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 bwMode="auto">
          <a:xfrm>
            <a:off x="1995055" y="611188"/>
            <a:ext cx="1730735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7651" name="Текст 2"/>
          <p:cNvSpPr>
            <a:spLocks noGrp="1"/>
          </p:cNvSpPr>
          <p:nvPr>
            <p:ph type="body" idx="1"/>
          </p:nvPr>
        </p:nvSpPr>
        <p:spPr bwMode="auto">
          <a:xfrm>
            <a:off x="1016000" y="2272145"/>
            <a:ext cx="18286413" cy="1134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016000" y="14128750"/>
            <a:ext cx="474027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ctr" anchorCtr="0" compatLnSpc="1">
            <a:prstTxWarp prst="textNoShape">
              <a:avLst/>
            </a:prstTxWarp>
          </a:bodyPr>
          <a:lstStyle>
            <a:lvl1pPr>
              <a:defRPr sz="2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05EB04-2439-4AD7-ABBF-61BBC2B452F4}" type="datetimeFigureOut">
              <a:rPr lang="ru-RU"/>
              <a:pPr>
                <a:defRPr/>
              </a:pPr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6942138" y="14128750"/>
            <a:ext cx="6434137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ctr" anchorCtr="0" compatLnSpc="1">
            <a:prstTxWarp prst="textNoShape">
              <a:avLst/>
            </a:prstTxWarp>
          </a:bodyPr>
          <a:lstStyle>
            <a:lvl1pPr algn="ctr">
              <a:defRPr sz="2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14562138" y="14128750"/>
            <a:ext cx="4740275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ctr" anchorCtr="0" compatLnSpc="1">
            <a:prstTxWarp prst="textNoShape">
              <a:avLst/>
            </a:prstTxWarp>
          </a:bodyPr>
          <a:lstStyle>
            <a:lvl1pPr algn="r">
              <a:defRPr sz="2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3311E18-F6B9-4394-AAB8-47782B0DF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995055" y="1905000"/>
            <a:ext cx="1730735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76250" y="317500"/>
            <a:ext cx="1270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</p:sldLayoutIdLst>
  <p:txStyles>
    <p:titleStyle>
      <a:lvl1pPr algn="ctr" defTabSz="2029791" rtl="0" eaLnBrk="1" fontAlgn="auto" hangingPunct="1">
        <a:spcBef>
          <a:spcPts val="0"/>
        </a:spcBef>
        <a:spcAft>
          <a:spcPts val="0"/>
        </a:spcAft>
        <a:defRPr lang="ru-RU" sz="5400" b="1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charset="0"/>
        </a:defRPr>
      </a:lvl1pPr>
      <a:lvl2pPr algn="ctr" defTabSz="2028825" rtl="0" eaLnBrk="0" fontAlgn="base" hangingPunct="0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2pPr>
      <a:lvl3pPr algn="ctr" defTabSz="2028825" rtl="0" eaLnBrk="0" fontAlgn="base" hangingPunct="0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3pPr>
      <a:lvl4pPr algn="ctr" defTabSz="2028825" rtl="0" eaLnBrk="0" fontAlgn="base" hangingPunct="0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4pPr>
      <a:lvl5pPr algn="ctr" defTabSz="2028825" rtl="0" eaLnBrk="0" fontAlgn="base" hangingPunct="0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5pPr>
      <a:lvl6pPr marL="457200" algn="ctr" defTabSz="2027238" rtl="0" fontAlgn="base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6pPr>
      <a:lvl7pPr marL="914400" algn="ctr" defTabSz="2027238" rtl="0" fontAlgn="base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7pPr>
      <a:lvl8pPr marL="1371600" algn="ctr" defTabSz="2027238" rtl="0" fontAlgn="base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8pPr>
      <a:lvl9pPr marL="1828800" algn="ctr" defTabSz="2027238" rtl="0" fontAlgn="base">
        <a:spcBef>
          <a:spcPct val="0"/>
        </a:spcBef>
        <a:spcAft>
          <a:spcPct val="0"/>
        </a:spcAft>
        <a:defRPr sz="9800">
          <a:solidFill>
            <a:schemeClr val="tx1"/>
          </a:solidFill>
          <a:latin typeface="Calibri" pitchFamily="34" charset="0"/>
        </a:defRPr>
      </a:lvl9pPr>
    </p:titleStyle>
    <p:bodyStyle>
      <a:lvl1pPr marL="758825" indent="-758825" algn="l" defTabSz="20288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647825" indent="-635000" algn="l" defTabSz="20288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33650" indent="-504825" algn="l" defTabSz="20288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49650" indent="-508000" algn="l" defTabSz="20288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560888" indent="-508000" algn="l" defTabSz="20288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575653" indent="-506871" algn="l" defTabSz="202751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89408" indent="-506871" algn="l" defTabSz="202751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03162" indent="-506871" algn="l" defTabSz="202751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616919" indent="-506871" algn="l" defTabSz="202751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3762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27511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1266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55020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68777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82533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096286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10037" algn="l" defTabSz="202751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ctrTitle"/>
          </p:nvPr>
        </p:nvSpPr>
        <p:spPr>
          <a:xfrm>
            <a:off x="1587500" y="5038725"/>
            <a:ext cx="17270413" cy="3267075"/>
          </a:xfrm>
        </p:spPr>
        <p:txBody>
          <a:bodyPr/>
          <a:lstStyle/>
          <a:p>
            <a:pPr eaLnBrk="1" hangingPunct="1"/>
            <a:r>
              <a:rPr lang="ru-RU" sz="7200" b="1" dirty="0"/>
              <a:t>Задачи педагогического образования</a:t>
            </a:r>
            <a:br>
              <a:rPr lang="ru-RU" sz="7200" b="1" dirty="0"/>
            </a:br>
            <a:r>
              <a:rPr lang="ru-RU" sz="7200" dirty="0"/>
              <a:t>на ближайшую перспективу</a:t>
            </a:r>
            <a:endParaRPr lang="ru-RU" sz="6900" b="1" dirty="0"/>
          </a:p>
        </p:txBody>
      </p:sp>
      <p:sp>
        <p:nvSpPr>
          <p:cNvPr id="563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58350" y="10694193"/>
            <a:ext cx="10660063" cy="3021013"/>
          </a:xfrm>
          <a:ln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ru-RU" sz="4700" b="1" dirty="0">
                <a:solidFill>
                  <a:srgbClr val="262626"/>
                </a:solidFill>
              </a:rPr>
              <a:t>Соболев </a:t>
            </a:r>
            <a:r>
              <a:rPr lang="ru-RU" sz="4700" b="1" smtClean="0">
                <a:solidFill>
                  <a:srgbClr val="262626"/>
                </a:solidFill>
              </a:rPr>
              <a:t>Александр Б</a:t>
            </a:r>
            <a:r>
              <a:rPr lang="ru-RU" sz="4700" b="1" smtClean="0">
                <a:solidFill>
                  <a:srgbClr val="262626"/>
                </a:solidFill>
              </a:rPr>
              <a:t>орисович</a:t>
            </a:r>
            <a:endParaRPr lang="ru-RU" sz="4700" b="1" dirty="0">
              <a:solidFill>
                <a:srgbClr val="262626"/>
              </a:solidFill>
            </a:endParaRPr>
          </a:p>
          <a:p>
            <a:pPr algn="l" eaLnBrk="1" hangingPunct="1"/>
            <a:r>
              <a:rPr lang="ru-RU" sz="3600" dirty="0">
                <a:solidFill>
                  <a:srgbClr val="262626"/>
                </a:solidFill>
              </a:rPr>
              <a:t>Директор Департамента государственной политики </a:t>
            </a:r>
          </a:p>
          <a:p>
            <a:pPr algn="l" eaLnBrk="1" hangingPunct="1"/>
            <a:r>
              <a:rPr lang="ru-RU" sz="3600" dirty="0">
                <a:solidFill>
                  <a:srgbClr val="262626"/>
                </a:solidFill>
              </a:rPr>
              <a:t>в сфере высшего образования</a:t>
            </a:r>
          </a:p>
        </p:txBody>
      </p:sp>
      <p:sp>
        <p:nvSpPr>
          <p:cNvPr id="56323" name="Подзаголовок 2"/>
          <p:cNvSpPr txBox="1">
            <a:spLocks/>
          </p:cNvSpPr>
          <p:nvPr/>
        </p:nvSpPr>
        <p:spPr bwMode="auto">
          <a:xfrm>
            <a:off x="1428750" y="9128125"/>
            <a:ext cx="17564100" cy="952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202678" tIns="101328" rIns="202678" bIns="101328"/>
          <a:lstStyle/>
          <a:p>
            <a:pPr algn="ctr" defTabSz="2025650"/>
            <a:r>
              <a:rPr lang="ru-RU" sz="4400" dirty="0">
                <a:solidFill>
                  <a:srgbClr val="262626"/>
                </a:solidFill>
                <a:latin typeface="Calibri" pitchFamily="34" charset="0"/>
              </a:rPr>
              <a:t>13 сентября 2017 г.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63750" y="892175"/>
            <a:ext cx="177927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2678" tIns="101328" rIns="202678" bIns="101328">
            <a:spAutoFit/>
          </a:bodyPr>
          <a:lstStyle/>
          <a:p>
            <a:pPr algn="ctr" defTabSz="20271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300" dirty="0">
                <a:solidFill>
                  <a:prstClr val="black"/>
                </a:solidFill>
                <a:latin typeface="Calibri"/>
                <a:cs typeface="+mn-cs"/>
              </a:rPr>
              <a:t>Министерство образования и науки Российской Федерации</a:t>
            </a:r>
            <a:endParaRPr lang="en-US" sz="53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6326" name="Заголовок 1"/>
          <p:cNvSpPr txBox="1">
            <a:spLocks/>
          </p:cNvSpPr>
          <p:nvPr/>
        </p:nvSpPr>
        <p:spPr bwMode="auto">
          <a:xfrm>
            <a:off x="2222500" y="2857500"/>
            <a:ext cx="16159163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2678" tIns="101328" rIns="202678" bIns="101328" anchor="ctr"/>
          <a:lstStyle/>
          <a:p>
            <a:pPr algn="ctr" defTabSz="914400"/>
            <a:endParaRPr lang="ru-RU" sz="71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ЭЛЕМЕНТЫ РЕЕСТРА ПРИМЕРНЫХ </a:t>
            </a:r>
            <a:br>
              <a:rPr lang="ru-RU" dirty="0"/>
            </a:br>
            <a:r>
              <a:rPr lang="ru-RU" dirty="0"/>
              <a:t>ОСНОВНЫХ ОБРАЗОВАТЕЛЬНЫХ ПРОГРАММ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08217" y="3052166"/>
            <a:ext cx="4395268" cy="25758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Конструктор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310890" y="7628645"/>
            <a:ext cx="7291346" cy="165134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Стандарты, справочники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13256" y="3090977"/>
            <a:ext cx="4395268" cy="25299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Автоматизация процесса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095899" y="3052166"/>
            <a:ext cx="4673942" cy="25758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Портал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106484" y="10454984"/>
            <a:ext cx="4673939" cy="252641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Управление доступом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127365" y="10405586"/>
            <a:ext cx="4444653" cy="25758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Аналитика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25368" y="7589832"/>
            <a:ext cx="6271899" cy="16901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Модель ПООП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08218" y="10433814"/>
            <a:ext cx="4243586" cy="252994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Управление стандартами и справочниками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08218" y="6326624"/>
            <a:ext cx="16561624" cy="3556741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 sz="3600">
              <a:solidFill>
                <a:schemeClr val="tx1"/>
              </a:solidFill>
            </a:endParaRPr>
          </a:p>
        </p:txBody>
      </p:sp>
      <p:sp>
        <p:nvSpPr>
          <p:cNvPr id="14348" name="TextBox 12"/>
          <p:cNvSpPr txBox="1">
            <a:spLocks noChangeArrowheads="1"/>
          </p:cNvSpPr>
          <p:nvPr/>
        </p:nvSpPr>
        <p:spPr bwMode="auto">
          <a:xfrm>
            <a:off x="8513629" y="6393666"/>
            <a:ext cx="4680993" cy="82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3207" tIns="101604" rIns="203207" bIns="10160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ru-RU" sz="4000" dirty="0">
                <a:latin typeface="Calibri" pitchFamily="34" charset="0"/>
              </a:rPr>
              <a:t>Ядро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181652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857" y="437016"/>
            <a:ext cx="18286413" cy="1293812"/>
          </a:xfrm>
        </p:spPr>
        <p:txBody>
          <a:bodyPr/>
          <a:lstStyle/>
          <a:p>
            <a:r>
              <a:rPr lang="ru-RU" dirty="0"/>
              <a:t>КЛЮЧЕВЫЕ СРОКИ РЕАЛИЗАЦИИ ПРОЕКТА «РЕЕСТР ПРИМЕРНЫХ ОСНОВНЫХ ОБРАЗОВАТЕЛЬНЫХ ПРОГРАММ»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936172" y="2982685"/>
            <a:ext cx="18353314" cy="698862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ru-RU" sz="4800" dirty="0"/>
          </a:p>
          <a:p>
            <a:pPr>
              <a:defRPr/>
            </a:pPr>
            <a:r>
              <a:rPr lang="en-US" sz="4800" b="1" dirty="0"/>
              <a:t>14 </a:t>
            </a:r>
            <a:r>
              <a:rPr lang="ru-RU" sz="4800" b="1" dirty="0"/>
              <a:t>августа 2017</a:t>
            </a:r>
            <a:r>
              <a:rPr lang="ru-RU" sz="4800" dirty="0"/>
              <a:t> – запущен прототип конструктора ПООП</a:t>
            </a:r>
          </a:p>
          <a:p>
            <a:pPr>
              <a:defRPr/>
            </a:pPr>
            <a:endParaRPr lang="ru-RU" sz="4800" dirty="0"/>
          </a:p>
          <a:p>
            <a:pPr>
              <a:defRPr/>
            </a:pPr>
            <a:r>
              <a:rPr lang="ru-RU" sz="4800" b="1" dirty="0"/>
              <a:t>25 сентября 2017</a:t>
            </a:r>
            <a:r>
              <a:rPr lang="ru-RU" sz="4800" dirty="0"/>
              <a:t> – запуск конструктора ПООП в опытную эксплуатацию</a:t>
            </a:r>
          </a:p>
          <a:p>
            <a:pPr>
              <a:defRPr/>
            </a:pPr>
            <a:r>
              <a:rPr lang="ru-RU" sz="4800" b="1" dirty="0"/>
              <a:t>декабрь 2017</a:t>
            </a:r>
            <a:r>
              <a:rPr lang="ru-RU" sz="4800" dirty="0"/>
              <a:t> – запуск всего реестра в промышленную эксплуатацию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771" y="11582400"/>
            <a:ext cx="18505715" cy="15696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/>
              <a:t>Для ФУМО </a:t>
            </a:r>
            <a:r>
              <a:rPr lang="ru-RU" sz="4800" dirty="0"/>
              <a:t>срок разработки и утверждения ПООП </a:t>
            </a:r>
          </a:p>
          <a:p>
            <a:pPr algn="ctr"/>
            <a:r>
              <a:rPr lang="ru-RU" sz="4800" b="1" dirty="0"/>
              <a:t>– не позднее 30 ноября 2017 г.</a:t>
            </a:r>
          </a:p>
        </p:txBody>
      </p:sp>
    </p:spTree>
    <p:extLst>
      <p:ext uri="{BB962C8B-B14F-4D97-AF65-F5344CB8AC3E}">
        <p14:creationId xmlns:p14="http://schemas.microsoft.com/office/powerpoint/2010/main" val="323739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0" y="4241470"/>
            <a:ext cx="18286413" cy="5816929"/>
          </a:xfrm>
        </p:spPr>
        <p:txBody>
          <a:bodyPr/>
          <a:lstStyle/>
          <a:p>
            <a:r>
              <a:rPr lang="ru-RU" sz="5400" dirty="0"/>
              <a:t>развитие педагогической магистратуры</a:t>
            </a:r>
          </a:p>
          <a:p>
            <a:r>
              <a:rPr lang="ru-RU" sz="5400" dirty="0"/>
              <a:t>масштабирование опыта реализации модели целевой подготовки педагогов</a:t>
            </a:r>
            <a:endParaRPr lang="en-US" sz="5400" dirty="0"/>
          </a:p>
          <a:p>
            <a:r>
              <a:rPr lang="ru-RU" sz="5400" dirty="0"/>
              <a:t>развитие цифрового педагогического образования</a:t>
            </a:r>
          </a:p>
          <a:p>
            <a:r>
              <a:rPr lang="ru-RU" sz="5400" dirty="0"/>
              <a:t>разработка примерных основных образовательных программ и методическое сопровождение их реализации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45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390910" y="2618619"/>
            <a:ext cx="9927504" cy="18466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1346200"/>
            <a:r>
              <a:rPr lang="ru-RU" sz="3800" b="1" dirty="0">
                <a:latin typeface="+mj-lt"/>
              </a:rPr>
              <a:t>88%</a:t>
            </a:r>
            <a:r>
              <a:rPr lang="ru-RU" sz="3600" dirty="0">
                <a:latin typeface="+mj-lt"/>
              </a:rPr>
              <a:t> - по программам </a:t>
            </a:r>
            <a:r>
              <a:rPr lang="ru-RU" sz="3600" b="1" dirty="0" err="1">
                <a:latin typeface="+mj-lt"/>
              </a:rPr>
              <a:t>бакалавриата</a:t>
            </a:r>
            <a:endParaRPr lang="ru-RU" sz="3600" b="1" dirty="0">
              <a:latin typeface="+mj-lt"/>
            </a:endParaRPr>
          </a:p>
          <a:p>
            <a:pPr marL="1346200"/>
            <a:r>
              <a:rPr lang="ru-RU" sz="3800" b="1" dirty="0">
                <a:latin typeface="+mj-lt"/>
              </a:rPr>
              <a:t>11%</a:t>
            </a:r>
            <a:r>
              <a:rPr lang="ru-RU" sz="3800" dirty="0">
                <a:latin typeface="+mj-lt"/>
              </a:rPr>
              <a:t> </a:t>
            </a:r>
            <a:r>
              <a:rPr lang="ru-RU" sz="3600" dirty="0">
                <a:latin typeface="+mj-lt"/>
              </a:rPr>
              <a:t>- по программам </a:t>
            </a:r>
            <a:r>
              <a:rPr lang="ru-RU" sz="3600" b="1" dirty="0">
                <a:latin typeface="+mj-lt"/>
              </a:rPr>
              <a:t>магистратуры</a:t>
            </a:r>
          </a:p>
          <a:p>
            <a:pPr marL="1346200"/>
            <a:r>
              <a:rPr lang="ru-RU" sz="3800" b="1" dirty="0">
                <a:latin typeface="+mj-lt"/>
              </a:rPr>
              <a:t>1%</a:t>
            </a:r>
            <a:r>
              <a:rPr lang="ru-RU" sz="3600" b="1" dirty="0">
                <a:latin typeface="+mj-lt"/>
              </a:rPr>
              <a:t> </a:t>
            </a:r>
            <a:r>
              <a:rPr lang="ru-RU" sz="3600" dirty="0">
                <a:latin typeface="+mj-lt"/>
              </a:rPr>
              <a:t>- по программам </a:t>
            </a:r>
            <a:r>
              <a:rPr lang="ru-RU" sz="3600" b="1" dirty="0" err="1">
                <a:latin typeface="+mj-lt"/>
              </a:rPr>
              <a:t>специалитета</a:t>
            </a:r>
            <a:endParaRPr lang="ru-RU" sz="3600" b="1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1927" y="611188"/>
            <a:ext cx="17390486" cy="1293812"/>
          </a:xfrm>
        </p:spPr>
        <p:txBody>
          <a:bodyPr/>
          <a:lstStyle/>
          <a:p>
            <a:r>
              <a:rPr lang="ru-RU" dirty="0"/>
              <a:t>ПОДГОТОВКА ПЕДАГОГИЧЕСКИХ КАДРОВ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6473" y="4749083"/>
            <a:ext cx="92548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prstClr val="black"/>
                </a:solidFill>
                <a:latin typeface="Calibri"/>
              </a:rPr>
              <a:t>Распределение контингента обучающихся </a:t>
            </a:r>
          </a:p>
          <a:p>
            <a:pPr algn="ctr"/>
            <a:r>
              <a:rPr lang="ru-RU" sz="3200" b="1" i="1" dirty="0">
                <a:solidFill>
                  <a:prstClr val="black"/>
                </a:solidFill>
                <a:latin typeface="Calibri"/>
              </a:rPr>
              <a:t>по педагогическим направлениям подготовки</a:t>
            </a:r>
          </a:p>
          <a:p>
            <a:pPr algn="ctr"/>
            <a:r>
              <a:rPr lang="ru-RU" sz="3200" b="1" i="1" dirty="0">
                <a:solidFill>
                  <a:prstClr val="black"/>
                </a:solidFill>
                <a:latin typeface="Calibri"/>
              </a:rPr>
              <a:t>по профилю вузов</a:t>
            </a:r>
            <a:endParaRPr lang="ru-RU" sz="3200" b="1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0" y="2595164"/>
            <a:ext cx="10834255" cy="1877437"/>
          </a:xfrm>
          <a:prstGeom prst="homePlate">
            <a:avLst>
              <a:gd name="adj" fmla="val 23650"/>
            </a:avLst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527050"/>
            <a:r>
              <a:rPr lang="ru-RU" sz="3600" dirty="0">
                <a:solidFill>
                  <a:prstClr val="black"/>
                </a:solidFill>
                <a:latin typeface="+mj-lt"/>
              </a:rPr>
              <a:t>По педагогическим направлениям подготовки обучается </a:t>
            </a:r>
            <a:r>
              <a:rPr lang="ru-RU" b="1" dirty="0">
                <a:latin typeface="+mj-lt"/>
              </a:rPr>
              <a:t>435 869 тыс. человек </a:t>
            </a:r>
          </a:p>
          <a:p>
            <a:pPr marL="527050"/>
            <a:r>
              <a:rPr lang="ru-RU" dirty="0">
                <a:latin typeface="+mj-lt"/>
              </a:rPr>
              <a:t>(</a:t>
            </a:r>
            <a:r>
              <a:rPr lang="ru-RU" b="1" dirty="0">
                <a:latin typeface="+mj-lt"/>
              </a:rPr>
              <a:t>9,94% </a:t>
            </a:r>
            <a:r>
              <a:rPr lang="ru-RU" sz="3600" dirty="0">
                <a:solidFill>
                  <a:prstClr val="black"/>
                </a:solidFill>
                <a:latin typeface="+mj-lt"/>
              </a:rPr>
              <a:t>обучающихся</a:t>
            </a:r>
            <a:r>
              <a:rPr lang="ru-RU" dirty="0">
                <a:latin typeface="+mj-lt"/>
              </a:rPr>
              <a:t>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226230"/>
              </p:ext>
            </p:extLst>
          </p:nvPr>
        </p:nvGraphicFramePr>
        <p:xfrm>
          <a:off x="65178" y="5787953"/>
          <a:ext cx="9722067" cy="945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390910" y="4777862"/>
            <a:ext cx="92548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prstClr val="black"/>
                </a:solidFill>
                <a:latin typeface="Calibri"/>
              </a:rPr>
              <a:t>Выделение бюджетных мест </a:t>
            </a:r>
          </a:p>
          <a:p>
            <a:pPr algn="ctr"/>
            <a:r>
              <a:rPr lang="ru-RU" sz="3600" b="1" i="1" dirty="0">
                <a:solidFill>
                  <a:prstClr val="black"/>
                </a:solidFill>
                <a:latin typeface="Calibri"/>
              </a:rPr>
              <a:t>на педагогические направления подготовки</a:t>
            </a:r>
            <a:endParaRPr lang="ru-RU" sz="3600" b="1" dirty="0"/>
          </a:p>
        </p:txBody>
      </p:sp>
      <p:sp>
        <p:nvSpPr>
          <p:cNvPr id="3" name="Нашивка 2"/>
          <p:cNvSpPr/>
          <p:nvPr/>
        </p:nvSpPr>
        <p:spPr>
          <a:xfrm rot="16200000">
            <a:off x="14943021" y="7548406"/>
            <a:ext cx="613014" cy="2055665"/>
          </a:xfrm>
          <a:prstGeom prst="chevron">
            <a:avLst>
              <a:gd name="adj" fmla="val 68646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68101" y="6231110"/>
            <a:ext cx="756285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prstClr val="black"/>
                </a:solidFill>
                <a:latin typeface="Calibri"/>
              </a:rPr>
              <a:t>Всего</a:t>
            </a:r>
            <a:endParaRPr lang="ru-RU" sz="3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68101" y="7206539"/>
            <a:ext cx="27535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Calibri"/>
              </a:rPr>
              <a:t>2014 год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277358" y="7234525"/>
            <a:ext cx="27535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dirty="0">
                <a:solidFill>
                  <a:prstClr val="black"/>
                </a:solidFill>
                <a:latin typeface="Calibri"/>
              </a:rPr>
              <a:t>2017 год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468101" y="9801629"/>
            <a:ext cx="756285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prstClr val="black"/>
                </a:solidFill>
                <a:latin typeface="Calibri"/>
              </a:rPr>
              <a:t>Средний балл ЕГЭ</a:t>
            </a:r>
            <a:endParaRPr lang="ru-RU" sz="3600" b="1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468100" y="8405474"/>
            <a:ext cx="2753593" cy="71508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Calibri"/>
              </a:rPr>
              <a:t>58150 мест</a:t>
            </a:r>
            <a:endParaRPr lang="ru-RU" sz="3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277358" y="8405472"/>
            <a:ext cx="2753593" cy="71508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ru-RU" sz="3600" dirty="0">
                <a:solidFill>
                  <a:prstClr val="black"/>
                </a:solidFill>
                <a:latin typeface="Calibri"/>
              </a:rPr>
              <a:t>63053 места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4716487" y="8741418"/>
            <a:ext cx="12763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8,4%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429758" y="10522024"/>
            <a:ext cx="27535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dirty="0">
                <a:solidFill>
                  <a:prstClr val="black"/>
                </a:solidFill>
                <a:latin typeface="Calibri"/>
              </a:rPr>
              <a:t>2017 год</a:t>
            </a:r>
            <a:endParaRPr lang="ru-RU" sz="32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664471" y="11440965"/>
            <a:ext cx="2557222" cy="71508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Calibri"/>
              </a:rPr>
              <a:t>63,3</a:t>
            </a:r>
            <a:endParaRPr lang="ru-RU" sz="3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1664471" y="10525394"/>
            <a:ext cx="27535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Calibri"/>
              </a:rPr>
              <a:t>2016 год</a:t>
            </a:r>
            <a:endParaRPr lang="ru-RU" sz="3200" dirty="0"/>
          </a:p>
        </p:txBody>
      </p:sp>
      <p:sp>
        <p:nvSpPr>
          <p:cNvPr id="26" name="Нашивка 25"/>
          <p:cNvSpPr/>
          <p:nvPr/>
        </p:nvSpPr>
        <p:spPr>
          <a:xfrm rot="16200000">
            <a:off x="15019221" y="10512660"/>
            <a:ext cx="613014" cy="2208064"/>
          </a:xfrm>
          <a:prstGeom prst="chevron">
            <a:avLst>
              <a:gd name="adj" fmla="val 68646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6429761" y="11440964"/>
            <a:ext cx="2601190" cy="71508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Calibri"/>
              </a:rPr>
              <a:t>66,7</a:t>
            </a:r>
            <a:endParaRPr lang="ru-RU" sz="3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1468100" y="12501289"/>
            <a:ext cx="756285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i="1" dirty="0">
                <a:solidFill>
                  <a:prstClr val="black"/>
                </a:solidFill>
                <a:latin typeface="Calibri"/>
              </a:rPr>
              <a:t>По целевым договорам</a:t>
            </a:r>
            <a:endParaRPr lang="ru-RU" sz="3600" i="1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1664471" y="13596336"/>
            <a:ext cx="2557222" cy="715089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Calibri"/>
              </a:rPr>
              <a:t>61,3</a:t>
            </a:r>
            <a:endParaRPr lang="ru-RU" sz="3600" dirty="0"/>
          </a:p>
        </p:txBody>
      </p:sp>
      <p:sp>
        <p:nvSpPr>
          <p:cNvPr id="37" name="Нашивка 36"/>
          <p:cNvSpPr/>
          <p:nvPr/>
        </p:nvSpPr>
        <p:spPr>
          <a:xfrm rot="16200000">
            <a:off x="15019221" y="12668031"/>
            <a:ext cx="613014" cy="2208064"/>
          </a:xfrm>
          <a:prstGeom prst="chevron">
            <a:avLst>
              <a:gd name="adj" fmla="val 68646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6429761" y="13596335"/>
            <a:ext cx="2601190" cy="715089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Calibri"/>
              </a:rPr>
              <a:t>63,6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4372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5999" y="415245"/>
            <a:ext cx="18286413" cy="1293812"/>
          </a:xfrm>
        </p:spPr>
        <p:txBody>
          <a:bodyPr/>
          <a:lstStyle/>
          <a:p>
            <a:r>
              <a:rPr lang="ru-RU" dirty="0"/>
              <a:t>ПРОЕКТ ПО ЦЕЛЕВОЙ ПОДГОТОВКЕ </a:t>
            </a:r>
            <a:br>
              <a:rPr lang="ru-RU" dirty="0"/>
            </a:br>
            <a:r>
              <a:rPr lang="ru-RU" dirty="0"/>
              <a:t>ПЕДАГОГИЧЕСКИХ КАДРОВ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655196"/>
            <a:ext cx="939750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63525"/>
            <a:r>
              <a:rPr lang="ru-RU" sz="4400" i="1" dirty="0">
                <a:solidFill>
                  <a:prstClr val="black"/>
                </a:solidFill>
                <a:latin typeface="Calibri"/>
              </a:rPr>
              <a:t>Дисбаланс возрастной структуры педагогических кадров</a:t>
            </a:r>
            <a:endParaRPr lang="ru-RU" sz="48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634474"/>
              </p:ext>
            </p:extLst>
          </p:nvPr>
        </p:nvGraphicFramePr>
        <p:xfrm>
          <a:off x="9714635" y="3393235"/>
          <a:ext cx="9587777" cy="628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589873" y="9689289"/>
            <a:ext cx="106759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atin typeface="+mj-lt"/>
              </a:rPr>
              <a:t>Возрастная структура  педагогического сообщества </a:t>
            </a:r>
          </a:p>
          <a:p>
            <a:pPr algn="ctr"/>
            <a:r>
              <a:rPr lang="ru-RU" sz="2800" i="1" dirty="0">
                <a:latin typeface="+mj-lt"/>
              </a:rPr>
              <a:t>(см. для субъектов РФ на сайте </a:t>
            </a:r>
            <a:r>
              <a:rPr lang="en-US" sz="2800" b="1" i="1" u="sng" dirty="0">
                <a:latin typeface="+mj-lt"/>
              </a:rPr>
              <a:t>http://cokt.mininuniver.ru</a:t>
            </a:r>
            <a:r>
              <a:rPr lang="en-US" sz="2800" i="1" dirty="0">
                <a:latin typeface="+mj-lt"/>
              </a:rPr>
              <a:t>)</a:t>
            </a:r>
            <a:endParaRPr lang="ru-RU" sz="2800" i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893" y="5715716"/>
            <a:ext cx="8625464" cy="769441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Средний возраст - </a:t>
            </a:r>
            <a:r>
              <a:rPr lang="ru-RU" sz="4400" b="1" dirty="0">
                <a:latin typeface="+mj-lt"/>
              </a:rPr>
              <a:t>46,35 лет</a:t>
            </a:r>
            <a:r>
              <a:rPr lang="ru-RU" sz="4400" dirty="0">
                <a:latin typeface="+mj-lt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3893" y="8095902"/>
            <a:ext cx="8625464" cy="769441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Доля 30-40-летних педагогов – </a:t>
            </a:r>
            <a:r>
              <a:rPr lang="ru-RU" sz="4400" b="1" dirty="0">
                <a:latin typeface="+mj-lt"/>
              </a:rPr>
              <a:t>23%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9818" y="6657825"/>
            <a:ext cx="6483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</a:rPr>
              <a:t>Минимальный –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42,48</a:t>
            </a:r>
            <a:r>
              <a:rPr lang="ru-RU" sz="3200" dirty="0">
                <a:latin typeface="+mj-lt"/>
              </a:rPr>
              <a:t> лет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9817" y="7242600"/>
            <a:ext cx="6483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+mj-lt"/>
              </a:rPr>
              <a:t>Максимальный –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49,71</a:t>
            </a:r>
            <a:r>
              <a:rPr lang="ru-RU" sz="3200" dirty="0">
                <a:latin typeface="+mj-lt"/>
              </a:rPr>
              <a:t> лет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3893" y="9213474"/>
            <a:ext cx="8625464" cy="1384995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Доля педагогов пенсионного возраста – </a:t>
            </a:r>
            <a:r>
              <a:rPr lang="ru-RU" sz="4400" b="1" dirty="0">
                <a:latin typeface="+mj-lt"/>
              </a:rPr>
              <a:t>19,3%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3919200" y="5196543"/>
            <a:ext cx="0" cy="841185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760" y="11385318"/>
            <a:ext cx="19719138" cy="2308324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263525">
              <a:defRPr sz="4400" i="1">
                <a:solidFill>
                  <a:prstClr val="black"/>
                </a:solidFill>
                <a:latin typeface="Calibri"/>
              </a:defRPr>
            </a:lvl1pPr>
          </a:lstStyle>
          <a:p>
            <a:r>
              <a:rPr lang="ru-RU" sz="3600" dirty="0">
                <a:solidFill>
                  <a:schemeClr val="tx1"/>
                </a:solidFill>
                <a:latin typeface="+mj-lt"/>
              </a:rPr>
              <a:t>Наблюдаемые тенденции:</a:t>
            </a:r>
          </a:p>
          <a:p>
            <a:r>
              <a:rPr lang="ru-RU" sz="3600" dirty="0">
                <a:solidFill>
                  <a:schemeClr val="tx1"/>
                </a:solidFill>
                <a:latin typeface="+mj-lt"/>
              </a:rPr>
              <a:t>Увеличилась численность молодых педагогов  (более 230 тыс. педагогов, 14 %);</a:t>
            </a:r>
          </a:p>
          <a:p>
            <a:r>
              <a:rPr lang="ru-RU" sz="3600" dirty="0">
                <a:solidFill>
                  <a:schemeClr val="tx1"/>
                </a:solidFill>
                <a:latin typeface="+mj-lt"/>
              </a:rPr>
              <a:t>Острый дефицит педагогов среднего возраста – не хватает более 95 тыс. педагогов;</a:t>
            </a:r>
          </a:p>
          <a:p>
            <a:r>
              <a:rPr lang="ru-RU" sz="3600" dirty="0">
                <a:solidFill>
                  <a:schemeClr val="tx1"/>
                </a:solidFill>
                <a:latin typeface="+mj-lt"/>
              </a:rPr>
              <a:t>Избыток педагогов-пенсионеров – более 70 тыс. человек</a:t>
            </a:r>
          </a:p>
        </p:txBody>
      </p:sp>
      <p:sp>
        <p:nvSpPr>
          <p:cNvPr id="15" name="Нашивка 14"/>
          <p:cNvSpPr/>
          <p:nvPr/>
        </p:nvSpPr>
        <p:spPr>
          <a:xfrm rot="5400000">
            <a:off x="9802956" y="1070853"/>
            <a:ext cx="564746" cy="20027969"/>
          </a:xfrm>
          <a:prstGeom prst="chevron">
            <a:avLst>
              <a:gd name="adj" fmla="val 734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A6ADBA"/>
                </a:solidFill>
              </a:ln>
              <a:solidFill>
                <a:srgbClr val="A6ADBA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5400000">
            <a:off x="9907270" y="3946576"/>
            <a:ext cx="564746" cy="20027969"/>
          </a:xfrm>
          <a:prstGeom prst="chevron">
            <a:avLst>
              <a:gd name="adj" fmla="val 734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A6ADBA"/>
                </a:solidFill>
              </a:ln>
              <a:solidFill>
                <a:srgbClr val="A6ADBA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37296" y="14276482"/>
            <a:ext cx="1661914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i="1" dirty="0">
                <a:solidFill>
                  <a:prstClr val="black"/>
                </a:solidFill>
                <a:latin typeface="Calibri"/>
              </a:rPr>
              <a:t>ПЕДАГОГИЧЕСКАЯ МАГИСТРАТУРА</a:t>
            </a:r>
            <a:endParaRPr lang="ru-RU" sz="48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B2E2E7B-5342-4CC2-B97E-975F27DA0F77}"/>
              </a:ext>
            </a:extLst>
          </p:cNvPr>
          <p:cNvSpPr/>
          <p:nvPr/>
        </p:nvSpPr>
        <p:spPr>
          <a:xfrm>
            <a:off x="225760" y="2095732"/>
            <a:ext cx="194811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Разработана модель планирования потребности региона </a:t>
            </a:r>
          </a:p>
          <a:p>
            <a:pPr algn="ctr"/>
            <a:r>
              <a:rPr lang="ru-RU" dirty="0"/>
              <a:t>в педагогических кадрах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42202051-8040-45FF-90B3-63DD2DE99C5D}"/>
              </a:ext>
            </a:extLst>
          </p:cNvPr>
          <p:cNvCxnSpPr/>
          <p:nvPr/>
        </p:nvCxnSpPr>
        <p:spPr>
          <a:xfrm>
            <a:off x="71344" y="3419171"/>
            <a:ext cx="2002797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61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2993367-6C19-4F56-91D9-5C08D30BFCA5}"/>
              </a:ext>
            </a:extLst>
          </p:cNvPr>
          <p:cNvSpPr/>
          <p:nvPr/>
        </p:nvSpPr>
        <p:spPr>
          <a:xfrm>
            <a:off x="9459310" y="2270235"/>
            <a:ext cx="10859103" cy="1054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xmlns="" id="{180B94A6-1328-42E6-A244-C81402C07F0D}"/>
              </a:ext>
            </a:extLst>
          </p:cNvPr>
          <p:cNvSpPr/>
          <p:nvPr/>
        </p:nvSpPr>
        <p:spPr>
          <a:xfrm>
            <a:off x="0" y="2270235"/>
            <a:ext cx="10216055" cy="1054727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A027E5-5281-4A0C-998D-F7EA74A7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841" y="611188"/>
            <a:ext cx="18286413" cy="1293812"/>
          </a:xfrm>
        </p:spPr>
        <p:txBody>
          <a:bodyPr/>
          <a:lstStyle/>
          <a:p>
            <a:r>
              <a:rPr lang="ru-RU" dirty="0"/>
              <a:t>АПРОБАЦИЯ МОДЕЛИ ЦЕЛЕВОЙ ПОДГОТОВКИ КАДРОВ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E39C02B-D84B-4B2B-86EA-0936482C4B81}"/>
              </a:ext>
            </a:extLst>
          </p:cNvPr>
          <p:cNvSpPr txBox="1"/>
          <p:nvPr/>
        </p:nvSpPr>
        <p:spPr>
          <a:xfrm>
            <a:off x="536028" y="2427890"/>
            <a:ext cx="7693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+mn-lt"/>
              </a:rPr>
              <a:t>ЦЕЛЕВОЕ ОБУЧЕНИЕ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8EAB1C5-A6E2-4A41-9F08-AFFF788589E5}"/>
              </a:ext>
            </a:extLst>
          </p:cNvPr>
          <p:cNvSpPr txBox="1"/>
          <p:nvPr/>
        </p:nvSpPr>
        <p:spPr>
          <a:xfrm>
            <a:off x="11955682" y="2442093"/>
            <a:ext cx="7693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+mn-lt"/>
              </a:rPr>
              <a:t>ЦЕЛЕВАЯ ПОДГОТОВКА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F2A7AE4-ADAB-45D7-BD88-DBF1C3E68374}"/>
              </a:ext>
            </a:extLst>
          </p:cNvPr>
          <p:cNvSpPr txBox="1"/>
          <p:nvPr/>
        </p:nvSpPr>
        <p:spPr>
          <a:xfrm>
            <a:off x="1" y="3878317"/>
            <a:ext cx="6502400" cy="7252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541338"/>
            <a:r>
              <a:rPr lang="ru-RU" b="1" dirty="0">
                <a:latin typeface="+mn-lt"/>
              </a:rPr>
              <a:t>Участники апробации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39167E8-543A-4197-B512-E9801ABFD1A6}"/>
              </a:ext>
            </a:extLst>
          </p:cNvPr>
          <p:cNvSpPr txBox="1"/>
          <p:nvPr/>
        </p:nvSpPr>
        <p:spPr>
          <a:xfrm>
            <a:off x="0" y="4792715"/>
            <a:ext cx="6976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/>
            <a:r>
              <a:rPr lang="ru-RU" sz="3600" i="1" dirty="0">
                <a:latin typeface="+mn-lt"/>
              </a:rPr>
              <a:t>4 пилотных площадки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EB84CCF-92EE-43A3-A6B7-CFAE9CF546EF}"/>
              </a:ext>
            </a:extLst>
          </p:cNvPr>
          <p:cNvSpPr/>
          <p:nvPr/>
        </p:nvSpPr>
        <p:spPr>
          <a:xfrm>
            <a:off x="1362842" y="5630854"/>
            <a:ext cx="56136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Нижегородская область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Ульяновская область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Свердловская область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Алтайский край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5D0B9EE-5147-4FC4-BF69-724BA6A8E30B}"/>
              </a:ext>
            </a:extLst>
          </p:cNvPr>
          <p:cNvSpPr txBox="1"/>
          <p:nvPr/>
        </p:nvSpPr>
        <p:spPr>
          <a:xfrm>
            <a:off x="-33866" y="8057414"/>
            <a:ext cx="701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1338"/>
            <a:r>
              <a:rPr lang="ru-RU" sz="3600" i="1" dirty="0">
                <a:latin typeface="+mn-lt"/>
              </a:rPr>
              <a:t>5 инициативных площадок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B84B814-AB9A-4BA8-933D-47057AC9B6C3}"/>
              </a:ext>
            </a:extLst>
          </p:cNvPr>
          <p:cNvSpPr/>
          <p:nvPr/>
        </p:nvSpPr>
        <p:spPr>
          <a:xfrm>
            <a:off x="1328975" y="9001668"/>
            <a:ext cx="564755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Чеченская республика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Республика Марий Эл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Республика Татарстан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Республика </a:t>
            </a:r>
            <a:r>
              <a:rPr lang="ru-RU" sz="3200" dirty="0" err="1">
                <a:latin typeface="+mn-lt"/>
                <a:ea typeface="Times New Roman" panose="02020603050405020304" pitchFamily="18" charset="0"/>
              </a:rPr>
              <a:t>Коми</a:t>
            </a:r>
            <a:endParaRPr lang="ru-RU" sz="3200" dirty="0"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  <a:tab pos="4905375" algn="l"/>
              </a:tabLst>
            </a:pPr>
            <a:r>
              <a:rPr lang="ru-RU" sz="3200" dirty="0">
                <a:latin typeface="+mn-lt"/>
                <a:ea typeface="Times New Roman" panose="02020603050405020304" pitchFamily="18" charset="0"/>
              </a:rPr>
              <a:t>Удмуртская Республика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8315751-1B9C-42D1-B0F1-F061003983B7}"/>
              </a:ext>
            </a:extLst>
          </p:cNvPr>
          <p:cNvSpPr/>
          <p:nvPr/>
        </p:nvSpPr>
        <p:spPr>
          <a:xfrm>
            <a:off x="6976534" y="4792715"/>
            <a:ext cx="13007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i="1" dirty="0">
                <a:latin typeface="+mn-lt"/>
              </a:rPr>
              <a:t>Комплексный экзамен готовности к профессиональной деятельности: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+mn-lt"/>
              </a:rPr>
              <a:t>приняли участие </a:t>
            </a:r>
            <a:r>
              <a:rPr lang="ru-RU" sz="3600" b="1" dirty="0">
                <a:latin typeface="+mn-lt"/>
              </a:rPr>
              <a:t>247 бакалавров из 9 вузов 4 округов РФ</a:t>
            </a:r>
            <a:r>
              <a:rPr lang="ru-RU" sz="3600" dirty="0">
                <a:latin typeface="+mn-lt"/>
              </a:rPr>
              <a:t>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0EAD919-B613-48B4-BFA9-5FB681BD23AC}"/>
              </a:ext>
            </a:extLst>
          </p:cNvPr>
          <p:cNvSpPr txBox="1"/>
          <p:nvPr/>
        </p:nvSpPr>
        <p:spPr>
          <a:xfrm>
            <a:off x="6976533" y="3893456"/>
            <a:ext cx="1334188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n-lt"/>
              </a:rPr>
              <a:t>Механизм зачисления на программу целевой подготовки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8B38D2D-8110-41EE-9956-FE575B3CD976}"/>
              </a:ext>
            </a:extLst>
          </p:cNvPr>
          <p:cNvSpPr txBox="1"/>
          <p:nvPr/>
        </p:nvSpPr>
        <p:spPr>
          <a:xfrm>
            <a:off x="6976533" y="6936141"/>
            <a:ext cx="1334188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n-lt"/>
              </a:rPr>
              <a:t>Результат отбора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A1A36662-46FE-4B65-9AF3-29220FEF5ABA}"/>
              </a:ext>
            </a:extLst>
          </p:cNvPr>
          <p:cNvSpPr/>
          <p:nvPr/>
        </p:nvSpPr>
        <p:spPr>
          <a:xfrm>
            <a:off x="6976534" y="7773845"/>
            <a:ext cx="13007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>
                <a:latin typeface="+mn-lt"/>
              </a:rPr>
              <a:t>Заключены </a:t>
            </a:r>
            <a:r>
              <a:rPr lang="ru-RU" sz="3600" i="1" dirty="0">
                <a:latin typeface="+mn-lt"/>
              </a:rPr>
              <a:t>трехсторонние договоры о целевом обучении и контрактном трудоустройстве (студент-регион-вуз):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+mn-lt"/>
              </a:rPr>
              <a:t>с </a:t>
            </a:r>
            <a:r>
              <a:rPr lang="ru-RU" sz="3600" b="1" dirty="0">
                <a:latin typeface="+mn-lt"/>
              </a:rPr>
              <a:t>130 обучающимися </a:t>
            </a:r>
            <a:r>
              <a:rPr lang="ru-RU" sz="3600" dirty="0">
                <a:latin typeface="+mn-lt"/>
              </a:rPr>
              <a:t>из 4 вузов 3 округов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E8636C1-B87C-4BFA-BB14-ABD9A9FA07F7}"/>
              </a:ext>
            </a:extLst>
          </p:cNvPr>
          <p:cNvSpPr txBox="1"/>
          <p:nvPr/>
        </p:nvSpPr>
        <p:spPr>
          <a:xfrm>
            <a:off x="6976533" y="9826536"/>
            <a:ext cx="13341880" cy="70788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latin typeface="+mn-lt"/>
              </a:rPr>
              <a:t>Сервис постдипломного сопровождения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4FD4A72-B3EF-4EBD-A7F4-2308902C518F}"/>
              </a:ext>
            </a:extLst>
          </p:cNvPr>
          <p:cNvSpPr/>
          <p:nvPr/>
        </p:nvSpPr>
        <p:spPr>
          <a:xfrm>
            <a:off x="6976534" y="10657777"/>
            <a:ext cx="13007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Зарегистрирован </a:t>
            </a:r>
            <a:r>
              <a:rPr lang="ru-RU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91 участник</a:t>
            </a: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их которых </a:t>
            </a:r>
            <a:r>
              <a:rPr lang="ru-RU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 выпускника</a:t>
            </a: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 наставников</a:t>
            </a:r>
            <a:endParaRPr lang="ru-RU" sz="36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1247131F-2B17-479E-B8F5-D88FD9A9D518}"/>
              </a:ext>
            </a:extLst>
          </p:cNvPr>
          <p:cNvSpPr/>
          <p:nvPr/>
        </p:nvSpPr>
        <p:spPr>
          <a:xfrm>
            <a:off x="497197" y="12465720"/>
            <a:ext cx="194866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Создание системных механизмов сопровождения жизненного цикла профессии педагога на этапах входа и удержания в профессии;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Неформальный конкурсный отбор кандидатов на целевую подготовку педагогов в форме комплексного экзамена готовности к профессиональной деятельности;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Изучение и учет реальных потребностей региона в педагогических кадрах</a:t>
            </a:r>
          </a:p>
        </p:txBody>
      </p:sp>
      <p:sp>
        <p:nvSpPr>
          <p:cNvPr id="20" name="Нашивка 14">
            <a:extLst>
              <a:ext uri="{FF2B5EF4-FFF2-40B4-BE49-F238E27FC236}">
                <a16:creationId xmlns:a16="http://schemas.microsoft.com/office/drawing/2014/main" xmlns="" id="{CBAFD702-D355-4A3F-B467-93EF29AF5E04}"/>
              </a:ext>
            </a:extLst>
          </p:cNvPr>
          <p:cNvSpPr/>
          <p:nvPr/>
        </p:nvSpPr>
        <p:spPr>
          <a:xfrm rot="5400000">
            <a:off x="9836823" y="2052993"/>
            <a:ext cx="564746" cy="20027969"/>
          </a:xfrm>
          <a:prstGeom prst="chevron">
            <a:avLst>
              <a:gd name="adj" fmla="val 734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A6ADBA"/>
                </a:solidFill>
              </a:ln>
              <a:solidFill>
                <a:srgbClr val="A6AD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2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1"/>
          <p:cNvSpPr/>
          <p:nvPr/>
        </p:nvSpPr>
        <p:spPr>
          <a:xfrm>
            <a:off x="439359" y="4658372"/>
            <a:ext cx="4351567" cy="128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85721" tIns="85721" rIns="85721" bIns="85721" anchor="ctr">
            <a:spAutoFit/>
          </a:bodyPr>
          <a:lstStyle/>
          <a:p>
            <a:pPr algn="ctr" defTabSz="3810038">
              <a:lnSpc>
                <a:spcPct val="80000"/>
              </a:lnSpc>
              <a:defRPr sz="72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sz="3000" dirty="0">
                <a:solidFill>
                  <a:schemeClr val="accent3">
                    <a:lumMod val="50000"/>
                  </a:schemeClr>
                </a:solidFill>
              </a:rPr>
              <a:t>0 </a:t>
            </a:r>
            <a:r>
              <a:rPr sz="3000" dirty="0" err="1">
                <a:solidFill>
                  <a:schemeClr val="accent3">
                    <a:lumMod val="50000"/>
                  </a:schemeClr>
                </a:solidFill>
              </a:rPr>
              <a:t>онлайн-курсов</a:t>
            </a: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, используемых в высшем образовании</a:t>
            </a:r>
            <a:endParaRPr sz="3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2017 ПОКАЗАТЕЛИ ПРОЕКТА"/>
          <p:cNvSpPr/>
          <p:nvPr/>
        </p:nvSpPr>
        <p:spPr>
          <a:xfrm>
            <a:off x="479406" y="3416321"/>
            <a:ext cx="8989225" cy="991747"/>
          </a:xfrm>
          <a:prstGeom prst="roundRect">
            <a:avLst>
              <a:gd name="adj" fmla="val 11478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8825" tIns="148825" rIns="148825" bIns="148825" anchor="ctr"/>
          <a:lstStyle/>
          <a:p>
            <a:pPr algn="ctr" defTabSz="3810038">
              <a:spcBef>
                <a:spcPts val="2249"/>
              </a:spcBef>
              <a:defRPr sz="5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5600" dirty="0"/>
              <a:t>Базовые показатели</a:t>
            </a:r>
            <a:endParaRPr sz="5600" dirty="0"/>
          </a:p>
        </p:txBody>
      </p:sp>
      <p:sp>
        <p:nvSpPr>
          <p:cNvPr id="22" name="2017 КЛЮЧЕВЫЕ РЕЗУЛЬТАТЫ"/>
          <p:cNvSpPr/>
          <p:nvPr/>
        </p:nvSpPr>
        <p:spPr>
          <a:xfrm>
            <a:off x="11082294" y="3416321"/>
            <a:ext cx="8989858" cy="991747"/>
          </a:xfrm>
          <a:prstGeom prst="roundRect">
            <a:avLst>
              <a:gd name="adj" fmla="val 1025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8825" tIns="148825" rIns="148825" bIns="148825" anchor="ctr"/>
          <a:lstStyle/>
          <a:p>
            <a:pPr algn="ctr" defTabSz="3810038">
              <a:spcBef>
                <a:spcPts val="2249"/>
              </a:spcBef>
            </a:pPr>
            <a:r>
              <a:rPr lang="ru-RU" sz="5600" b="1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Показатели в 2020 году</a:t>
            </a:r>
            <a:endParaRPr sz="5600" b="1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" name="TextBox 21"/>
          <p:cNvSpPr/>
          <p:nvPr/>
        </p:nvSpPr>
        <p:spPr>
          <a:xfrm>
            <a:off x="5151878" y="4669285"/>
            <a:ext cx="4737332" cy="128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85721" tIns="85721" rIns="85721" bIns="85721" anchor="ctr">
            <a:spAutoFit/>
          </a:bodyPr>
          <a:lstStyle/>
          <a:p>
            <a:pPr algn="ctr" defTabSz="3810038">
              <a:lnSpc>
                <a:spcPct val="80000"/>
              </a:lnSpc>
              <a:defRPr sz="72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35 </a:t>
            </a:r>
            <a:r>
              <a:rPr sz="3000" dirty="0">
                <a:solidFill>
                  <a:schemeClr val="accent3">
                    <a:lumMod val="50000"/>
                  </a:schemeClr>
                </a:solidFill>
              </a:rPr>
              <a:t>000 </a:t>
            </a: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обучающихся, прошедших обучение на онлайн-курсах</a:t>
            </a:r>
            <a:endParaRPr sz="3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618882" y="9486196"/>
            <a:ext cx="9000335" cy="3806926"/>
            <a:chOff x="465813" y="4414890"/>
            <a:chExt cx="5180279" cy="2030037"/>
          </a:xfrm>
        </p:grpSpPr>
        <p:sp>
          <p:nvSpPr>
            <p:cNvPr id="25" name="СОЗДАНИЕ…"/>
            <p:cNvSpPr/>
            <p:nvPr/>
          </p:nvSpPr>
          <p:spPr>
            <a:xfrm>
              <a:off x="474992" y="5673007"/>
              <a:ext cx="2424355" cy="771920"/>
            </a:xfrm>
            <a:prstGeom prst="roundRect">
              <a:avLst>
                <a:gd name="adj" fmla="val 10252"/>
              </a:avLst>
            </a:prstGeom>
            <a:solidFill>
              <a:schemeClr val="accent6">
                <a:lumMod val="75000"/>
              </a:schemeClr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66969" tIns="66969" rIns="66969" bIns="66969" anchor="ctr"/>
            <a:lstStyle/>
            <a:p>
              <a:pPr defTabSz="3810038">
                <a:defRPr sz="20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2200" dirty="0"/>
                <a:t>РАЗВИТИЕ КОМПЕТЕНЦИЙ И ОБЕСПЕЧЕНИЕ ИНФОРМИРОВАННОСТИ</a:t>
              </a:r>
              <a:endParaRPr sz="2200" dirty="0"/>
            </a:p>
          </p:txBody>
        </p:sp>
        <p:sp>
          <p:nvSpPr>
            <p:cNvPr id="26" name="ПРАВОВОЕ ОБЕСПЕЧЕНИЕ ОНЛАЙН-КУРСОВ"/>
            <p:cNvSpPr/>
            <p:nvPr/>
          </p:nvSpPr>
          <p:spPr>
            <a:xfrm>
              <a:off x="465813" y="4414890"/>
              <a:ext cx="2442713" cy="771920"/>
            </a:xfrm>
            <a:prstGeom prst="roundRect">
              <a:avLst>
                <a:gd name="adj" fmla="val 10252"/>
              </a:avLst>
            </a:prstGeom>
            <a:solidFill>
              <a:schemeClr val="accent6">
                <a:lumMod val="75000"/>
              </a:schemeClr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66969" tIns="66969" rIns="66969" bIns="66969" anchor="ctr"/>
            <a:lstStyle>
              <a:lvl1pPr defTabSz="2032069">
                <a:defRPr sz="20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2200" dirty="0"/>
                <a:t>ПРАВОВОЕ ОБЕСПЕЧЕНИЕ ОНЛАЙН-КУРСОВ</a:t>
              </a:r>
            </a:p>
          </p:txBody>
        </p:sp>
        <p:sp>
          <p:nvSpPr>
            <p:cNvPr id="27" name="СОЗДАНИЕ ТЕХНОЛОГИЧЕСКОЙ ЭКОСРЕДЫ"/>
            <p:cNvSpPr/>
            <p:nvPr/>
          </p:nvSpPr>
          <p:spPr>
            <a:xfrm>
              <a:off x="3203378" y="5673007"/>
              <a:ext cx="2442714" cy="771920"/>
            </a:xfrm>
            <a:prstGeom prst="roundRect">
              <a:avLst>
                <a:gd name="adj" fmla="val 10252"/>
              </a:avLst>
            </a:prstGeom>
            <a:solidFill>
              <a:schemeClr val="accent6">
                <a:lumMod val="75000"/>
              </a:schemeClr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66969" tIns="66969" rIns="66969" bIns="66969" anchor="ctr"/>
            <a:lstStyle>
              <a:lvl1pPr defTabSz="2032069">
                <a:defRPr sz="20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2200" dirty="0"/>
                <a:t>СОЗДАНИЕ ТЕХНОЛОГИЧЕСКОЙ ЭКОСРЕДЫ</a:t>
              </a:r>
            </a:p>
          </p:txBody>
        </p:sp>
        <p:sp>
          <p:nvSpPr>
            <p:cNvPr id="28" name="СИСТЕМА ОЦЕНКИ КАЧЕСТВА ОНЛАЙН-КУРСОВ"/>
            <p:cNvSpPr/>
            <p:nvPr/>
          </p:nvSpPr>
          <p:spPr>
            <a:xfrm>
              <a:off x="3186968" y="4414890"/>
              <a:ext cx="2442713" cy="771920"/>
            </a:xfrm>
            <a:prstGeom prst="roundRect">
              <a:avLst>
                <a:gd name="adj" fmla="val 10252"/>
              </a:avLst>
            </a:prstGeom>
            <a:solidFill>
              <a:schemeClr val="accent6">
                <a:lumMod val="75000"/>
              </a:schemeClr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66969" tIns="66969" rIns="66969" bIns="66969" anchor="ctr"/>
            <a:lstStyle>
              <a:lvl1pPr defTabSz="2032069">
                <a:defRPr sz="20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2200" dirty="0"/>
                <a:t>СИСТЕМА ОЦЕНКИ КАЧЕСТВА ОНЛАЙН-КУРСОВ</a:t>
              </a:r>
            </a:p>
          </p:txBody>
        </p:sp>
        <p:sp>
          <p:nvSpPr>
            <p:cNvPr id="29" name="Стрелка вправо 76"/>
            <p:cNvSpPr/>
            <p:nvPr/>
          </p:nvSpPr>
          <p:spPr>
            <a:xfrm rot="10800000">
              <a:off x="2771509" y="5872287"/>
              <a:ext cx="441510" cy="37335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A6AAA9"/>
            </a:solidFill>
            <a:ln w="12700">
              <a:miter lim="400000"/>
            </a:ln>
          </p:spPr>
          <p:txBody>
            <a:bodyPr lIns="66969" tIns="66969" rIns="66969" bIns="66969" anchor="ctr"/>
            <a:lstStyle/>
            <a:p>
              <a:pPr defTabSz="3810038">
                <a:defRPr sz="4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3700"/>
            </a:p>
          </p:txBody>
        </p:sp>
        <p:sp>
          <p:nvSpPr>
            <p:cNvPr id="30" name="Стрелка вправо 77"/>
            <p:cNvSpPr/>
            <p:nvPr/>
          </p:nvSpPr>
          <p:spPr>
            <a:xfrm rot="16200000">
              <a:off x="654936" y="5159550"/>
              <a:ext cx="618964" cy="399071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A6AAA9"/>
            </a:solidFill>
            <a:ln w="12700">
              <a:miter lim="400000"/>
            </a:ln>
          </p:spPr>
          <p:txBody>
            <a:bodyPr lIns="66969" tIns="66969" rIns="66969" bIns="66969" anchor="ctr"/>
            <a:lstStyle/>
            <a:p>
              <a:pPr defTabSz="3810038">
                <a:defRPr sz="4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3700"/>
            </a:p>
          </p:txBody>
        </p:sp>
        <p:sp>
          <p:nvSpPr>
            <p:cNvPr id="31" name="Стрелка вправо 77"/>
            <p:cNvSpPr/>
            <p:nvPr/>
          </p:nvSpPr>
          <p:spPr>
            <a:xfrm rot="16200000" flipH="1">
              <a:off x="4733332" y="5294677"/>
              <a:ext cx="618964" cy="399071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A6AAA9"/>
            </a:solidFill>
            <a:ln w="12700">
              <a:miter lim="400000"/>
            </a:ln>
          </p:spPr>
          <p:txBody>
            <a:bodyPr lIns="66969" tIns="66969" rIns="66969" bIns="66969" anchor="ctr"/>
            <a:lstStyle/>
            <a:p>
              <a:pPr defTabSz="3810038">
                <a:defRPr sz="4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3700"/>
            </a:p>
          </p:txBody>
        </p:sp>
        <p:sp>
          <p:nvSpPr>
            <p:cNvPr id="32" name="Стрелка вправо 76"/>
            <p:cNvSpPr/>
            <p:nvPr/>
          </p:nvSpPr>
          <p:spPr>
            <a:xfrm rot="10800000" flipH="1">
              <a:off x="2900019" y="4614169"/>
              <a:ext cx="415071" cy="37335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A6AAA9"/>
            </a:solidFill>
            <a:ln w="12700">
              <a:miter lim="400000"/>
            </a:ln>
          </p:spPr>
          <p:txBody>
            <a:bodyPr lIns="66969" tIns="66969" rIns="66969" bIns="66969" anchor="ctr"/>
            <a:lstStyle/>
            <a:p>
              <a:pPr defTabSz="3810038">
                <a:defRPr sz="4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 sz="3700"/>
            </a:p>
          </p:txBody>
        </p:sp>
      </p:grpSp>
      <p:pic>
        <p:nvPicPr>
          <p:cNvPr id="34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1720" y="6135120"/>
            <a:ext cx="1972035" cy="1629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11779" y="6156961"/>
            <a:ext cx="1396949" cy="1586066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TextBox 21"/>
          <p:cNvSpPr/>
          <p:nvPr/>
        </p:nvSpPr>
        <p:spPr>
          <a:xfrm>
            <a:off x="11254776" y="4680214"/>
            <a:ext cx="4316752" cy="128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5721" tIns="85721" rIns="85721" bIns="85721" anchor="ctr">
            <a:spAutoFit/>
          </a:bodyPr>
          <a:lstStyle/>
          <a:p>
            <a:pPr algn="ctr" defTabSz="3810038">
              <a:lnSpc>
                <a:spcPct val="80000"/>
              </a:lnSpc>
              <a:defRPr sz="72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3500 онлайн-курсов для всех уровней образования</a:t>
            </a:r>
          </a:p>
        </p:txBody>
      </p:sp>
      <p:sp>
        <p:nvSpPr>
          <p:cNvPr id="38" name="TextBox 21"/>
          <p:cNvSpPr/>
          <p:nvPr/>
        </p:nvSpPr>
        <p:spPr>
          <a:xfrm>
            <a:off x="15967295" y="4691130"/>
            <a:ext cx="4316752" cy="1281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85721" tIns="85721" rIns="85721" bIns="85721" anchor="ctr">
            <a:spAutoFit/>
          </a:bodyPr>
          <a:lstStyle/>
          <a:p>
            <a:pPr algn="ctr" defTabSz="3810038">
              <a:lnSpc>
                <a:spcPct val="80000"/>
              </a:lnSpc>
              <a:defRPr sz="72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6 000 000 обучающихся в год проходят обучение</a:t>
            </a:r>
          </a:p>
        </p:txBody>
      </p:sp>
      <p:pic>
        <p:nvPicPr>
          <p:cNvPr id="3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427135" y="6156963"/>
            <a:ext cx="1972035" cy="1629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427194" y="6178804"/>
            <a:ext cx="1396949" cy="1586066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Стрелка вправо 41"/>
          <p:cNvSpPr/>
          <p:nvPr/>
        </p:nvSpPr>
        <p:spPr>
          <a:xfrm>
            <a:off x="10024209" y="5939716"/>
            <a:ext cx="809988" cy="73661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8825" tIns="148825" rIns="148825" bIns="148825" anchor="ctr"/>
          <a:lstStyle/>
          <a:p>
            <a:pPr algn="ctr" defTabSz="3810038">
              <a:spcBef>
                <a:spcPts val="2249"/>
              </a:spcBef>
            </a:pPr>
            <a:endParaRPr lang="en-US" sz="5200" b="1">
              <a:solidFill>
                <a:srgbClr val="FFFFFF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3" name="Стрелка вправо 42"/>
          <p:cNvSpPr/>
          <p:nvPr/>
        </p:nvSpPr>
        <p:spPr>
          <a:xfrm>
            <a:off x="10024209" y="10929875"/>
            <a:ext cx="809988" cy="73661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 sz="3400"/>
          </a:p>
        </p:txBody>
      </p:sp>
      <p:sp>
        <p:nvSpPr>
          <p:cNvPr id="44" name="2017 ПОКАЗАТЕЛИ ПРОЕКТА"/>
          <p:cNvSpPr/>
          <p:nvPr/>
        </p:nvSpPr>
        <p:spPr>
          <a:xfrm>
            <a:off x="576554" y="8177315"/>
            <a:ext cx="8989225" cy="991747"/>
          </a:xfrm>
          <a:prstGeom prst="roundRect">
            <a:avLst>
              <a:gd name="adj" fmla="val 11478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8825" tIns="148825" rIns="148825" bIns="148825" anchor="ctr"/>
          <a:lstStyle/>
          <a:p>
            <a:pPr algn="ctr" defTabSz="3810038">
              <a:spcBef>
                <a:spcPts val="2249"/>
              </a:spcBef>
              <a:defRPr sz="5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5200" dirty="0"/>
              <a:t>Инструменты проекта</a:t>
            </a:r>
            <a:endParaRPr sz="8200" dirty="0"/>
          </a:p>
        </p:txBody>
      </p:sp>
      <p:sp>
        <p:nvSpPr>
          <p:cNvPr id="45" name="2017 ПОКАЗАТЕЛИ ПРОЕКТА"/>
          <p:cNvSpPr/>
          <p:nvPr/>
        </p:nvSpPr>
        <p:spPr>
          <a:xfrm>
            <a:off x="11076918" y="8177315"/>
            <a:ext cx="8989225" cy="991747"/>
          </a:xfrm>
          <a:prstGeom prst="roundRect">
            <a:avLst>
              <a:gd name="adj" fmla="val 11478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8825" tIns="148825" rIns="148825" bIns="148825" anchor="ctr"/>
          <a:lstStyle/>
          <a:p>
            <a:pPr algn="ctr" defTabSz="3810038">
              <a:spcBef>
                <a:spcPts val="2249"/>
              </a:spcBef>
            </a:pPr>
            <a:r>
              <a:rPr lang="ru-RU" sz="5200" b="1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Эффекты проекта</a:t>
            </a:r>
            <a:endParaRPr sz="5200" b="1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46" name="СИСТЕМА ОЦЕНКИ КАЧЕСТВА ОНЛАЙН-КУРСОВ"/>
          <p:cNvSpPr/>
          <p:nvPr/>
        </p:nvSpPr>
        <p:spPr>
          <a:xfrm>
            <a:off x="11352976" y="9596514"/>
            <a:ext cx="8437105" cy="899934"/>
          </a:xfrm>
          <a:prstGeom prst="roundRect">
            <a:avLst>
              <a:gd name="adj" fmla="val 10252"/>
            </a:avLst>
          </a:prstGeom>
          <a:solidFill>
            <a:schemeClr val="accent6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8825" tIns="148825" rIns="148825" bIns="148825" anchor="ctr"/>
          <a:lstStyle>
            <a:lvl1pPr defTabSz="2032069">
              <a:defRPr sz="2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200" cap="all" dirty="0"/>
              <a:t>Повышение международной конкурентоспособности образования</a:t>
            </a:r>
          </a:p>
        </p:txBody>
      </p:sp>
      <p:sp>
        <p:nvSpPr>
          <p:cNvPr id="47" name="СИСТЕМА ОЦЕНКИ КАЧЕСТВА ОНЛАЙН-КУРСОВ"/>
          <p:cNvSpPr/>
          <p:nvPr/>
        </p:nvSpPr>
        <p:spPr>
          <a:xfrm>
            <a:off x="11374190" y="10727428"/>
            <a:ext cx="8437105" cy="899934"/>
          </a:xfrm>
          <a:prstGeom prst="roundRect">
            <a:avLst>
              <a:gd name="adj" fmla="val 10252"/>
            </a:avLst>
          </a:prstGeom>
          <a:solidFill>
            <a:schemeClr val="accent6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8825" tIns="148825" rIns="148825" bIns="148825" anchor="ctr"/>
          <a:lstStyle>
            <a:lvl1pPr defTabSz="2032069">
              <a:defRPr sz="2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200" cap="all" dirty="0"/>
              <a:t>Смена технологий обучения и независимый контроль результатов</a:t>
            </a:r>
          </a:p>
        </p:txBody>
      </p:sp>
      <p:sp>
        <p:nvSpPr>
          <p:cNvPr id="48" name="СИСТЕМА ОЦЕНКИ КАЧЕСТВА ОНЛАЙН-КУРСОВ"/>
          <p:cNvSpPr/>
          <p:nvPr/>
        </p:nvSpPr>
        <p:spPr>
          <a:xfrm>
            <a:off x="11352973" y="11837215"/>
            <a:ext cx="8437105" cy="899934"/>
          </a:xfrm>
          <a:prstGeom prst="roundRect">
            <a:avLst>
              <a:gd name="adj" fmla="val 10252"/>
            </a:avLst>
          </a:prstGeom>
          <a:solidFill>
            <a:schemeClr val="accent6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8825" tIns="148825" rIns="148825" bIns="148825" anchor="ctr"/>
          <a:lstStyle>
            <a:lvl1pPr defTabSz="2032069">
              <a:defRPr sz="2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200" cap="all" dirty="0"/>
              <a:t>Повышение мотивации студентов</a:t>
            </a:r>
          </a:p>
        </p:txBody>
      </p:sp>
      <p:sp>
        <p:nvSpPr>
          <p:cNvPr id="49" name="СИСТЕМА ОЦЕНКИ КАЧЕСТВА ОНЛАЙН-КУРСОВ"/>
          <p:cNvSpPr/>
          <p:nvPr/>
        </p:nvSpPr>
        <p:spPr>
          <a:xfrm>
            <a:off x="11374187" y="12924886"/>
            <a:ext cx="8437105" cy="899934"/>
          </a:xfrm>
          <a:prstGeom prst="roundRect">
            <a:avLst>
              <a:gd name="adj" fmla="val 10252"/>
            </a:avLst>
          </a:prstGeom>
          <a:solidFill>
            <a:schemeClr val="accent6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48825" tIns="148825" rIns="148825" bIns="148825" anchor="ctr"/>
          <a:lstStyle>
            <a:lvl1pPr defTabSz="2032069">
              <a:defRPr sz="2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200" cap="all" dirty="0"/>
              <a:t>Доступ к качественному высшему образованию всех категорий граждан</a:t>
            </a: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1831847" y="611188"/>
            <a:ext cx="17470566" cy="1293812"/>
          </a:xfrm>
        </p:spPr>
        <p:txBody>
          <a:bodyPr/>
          <a:lstStyle/>
          <a:p>
            <a:r>
              <a:rPr lang="ru-RU" dirty="0"/>
              <a:t>СОВРЕМЕННАЯ ЦИФРОВАЯ ОБРАЗОВАТЕЛЬНАЯ СРЕДА</a:t>
            </a:r>
          </a:p>
        </p:txBody>
      </p:sp>
    </p:spTree>
    <p:extLst>
      <p:ext uri="{BB962C8B-B14F-4D97-AF65-F5344CB8AC3E}">
        <p14:creationId xmlns:p14="http://schemas.microsoft.com/office/powerpoint/2010/main" val="319655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370" y="9108811"/>
            <a:ext cx="1701016" cy="129161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Скругленный прямоугольник 66"/>
          <p:cNvSpPr/>
          <p:nvPr/>
        </p:nvSpPr>
        <p:spPr>
          <a:xfrm>
            <a:off x="4608700" y="8646547"/>
            <a:ext cx="3768861" cy="2887639"/>
          </a:xfrm>
          <a:prstGeom prst="roundRect">
            <a:avLst>
              <a:gd name="adj" fmla="val 6013"/>
            </a:avLst>
          </a:prstGeom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/>
          </a:p>
        </p:txBody>
      </p:sp>
      <p:sp>
        <p:nvSpPr>
          <p:cNvPr id="6" name="5-конечная звезда 5"/>
          <p:cNvSpPr/>
          <p:nvPr/>
        </p:nvSpPr>
        <p:spPr>
          <a:xfrm>
            <a:off x="5455985" y="10759519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/>
          </a:p>
        </p:txBody>
      </p:sp>
      <p:sp>
        <p:nvSpPr>
          <p:cNvPr id="7" name="5-конечная звезда 6"/>
          <p:cNvSpPr/>
          <p:nvPr/>
        </p:nvSpPr>
        <p:spPr>
          <a:xfrm>
            <a:off x="5989941" y="10782086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/>
          </a:p>
        </p:txBody>
      </p:sp>
      <p:sp>
        <p:nvSpPr>
          <p:cNvPr id="8" name="5-конечная звезда 7"/>
          <p:cNvSpPr/>
          <p:nvPr/>
        </p:nvSpPr>
        <p:spPr>
          <a:xfrm>
            <a:off x="6540232" y="10782086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/>
          </a:p>
        </p:txBody>
      </p:sp>
      <p:sp>
        <p:nvSpPr>
          <p:cNvPr id="9" name="5-конечная звезда 8"/>
          <p:cNvSpPr/>
          <p:nvPr/>
        </p:nvSpPr>
        <p:spPr>
          <a:xfrm>
            <a:off x="7090522" y="10803257"/>
            <a:ext cx="363540" cy="363645"/>
          </a:xfrm>
          <a:prstGeom prst="star5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/>
          </a:p>
        </p:txBody>
      </p:sp>
      <p:pic>
        <p:nvPicPr>
          <p:cNvPr id="10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180" y="2098701"/>
            <a:ext cx="1725005" cy="139053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Скругленный прямоугольник 66"/>
          <p:cNvSpPr/>
          <p:nvPr/>
        </p:nvSpPr>
        <p:spPr>
          <a:xfrm>
            <a:off x="6195871" y="4769271"/>
            <a:ext cx="1972344" cy="1417340"/>
          </a:xfrm>
          <a:prstGeom prst="roundRect">
            <a:avLst>
              <a:gd name="adj" fmla="val 6013"/>
            </a:avLst>
          </a:prstGeom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/>
          </a:p>
        </p:txBody>
      </p:sp>
      <p:sp>
        <p:nvSpPr>
          <p:cNvPr id="12" name="Скругленный прямоугольник 66"/>
          <p:cNvSpPr/>
          <p:nvPr/>
        </p:nvSpPr>
        <p:spPr>
          <a:xfrm>
            <a:off x="2267681" y="4769271"/>
            <a:ext cx="1972344" cy="1417340"/>
          </a:xfrm>
          <a:prstGeom prst="roundRect">
            <a:avLst>
              <a:gd name="adj" fmla="val 6013"/>
            </a:avLst>
          </a:prstGeom>
          <a:solidFill>
            <a:schemeClr val="bg1"/>
          </a:solidFill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/>
          </a:p>
        </p:txBody>
      </p:sp>
      <p:pic>
        <p:nvPicPr>
          <p:cNvPr id="13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737" y="5030875"/>
            <a:ext cx="1186232" cy="9007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976" y="2098701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478" y="2102659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089" y="5015062"/>
            <a:ext cx="1186232" cy="90073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Стрелка вправо 7"/>
          <p:cNvSpPr/>
          <p:nvPr/>
        </p:nvSpPr>
        <p:spPr>
          <a:xfrm rot="4217492">
            <a:off x="2070516" y="375496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/>
          </a:p>
        </p:txBody>
      </p:sp>
      <p:sp>
        <p:nvSpPr>
          <p:cNvPr id="18" name="Стрелка вправо 7"/>
          <p:cNvSpPr/>
          <p:nvPr/>
        </p:nvSpPr>
        <p:spPr>
          <a:xfrm rot="5400000">
            <a:off x="6851523" y="375496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/>
          </a:p>
        </p:txBody>
      </p:sp>
      <p:sp>
        <p:nvSpPr>
          <p:cNvPr id="19" name="Стрелка вправо 7"/>
          <p:cNvSpPr/>
          <p:nvPr/>
        </p:nvSpPr>
        <p:spPr>
          <a:xfrm rot="17382508" flipH="1">
            <a:off x="3898364" y="375496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/>
          </a:p>
        </p:txBody>
      </p:sp>
      <p:sp>
        <p:nvSpPr>
          <p:cNvPr id="20" name="Скругленный прямоугольник 66"/>
          <p:cNvSpPr/>
          <p:nvPr/>
        </p:nvSpPr>
        <p:spPr>
          <a:xfrm>
            <a:off x="9065712" y="4769271"/>
            <a:ext cx="1972344" cy="1417340"/>
          </a:xfrm>
          <a:prstGeom prst="roundRect">
            <a:avLst>
              <a:gd name="adj" fmla="val 6013"/>
            </a:avLst>
          </a:prstGeom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/>
          </a:p>
        </p:txBody>
      </p:sp>
      <p:pic>
        <p:nvPicPr>
          <p:cNvPr id="21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319" y="2102659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929" y="5015062"/>
            <a:ext cx="1186232" cy="90073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Стрелка вправо 7"/>
          <p:cNvSpPr/>
          <p:nvPr/>
        </p:nvSpPr>
        <p:spPr>
          <a:xfrm rot="5400000">
            <a:off x="9721363" y="375496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/>
          </a:p>
        </p:txBody>
      </p:sp>
      <p:cxnSp>
        <p:nvCxnSpPr>
          <p:cNvPr id="24" name="Прямая со стрелкой 10"/>
          <p:cNvCxnSpPr/>
          <p:nvPr/>
        </p:nvCxnSpPr>
        <p:spPr>
          <a:xfrm>
            <a:off x="3253853" y="6441619"/>
            <a:ext cx="1339624" cy="1773260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10"/>
          <p:cNvCxnSpPr/>
          <p:nvPr/>
        </p:nvCxnSpPr>
        <p:spPr>
          <a:xfrm flipH="1">
            <a:off x="6903768" y="6441619"/>
            <a:ext cx="488615" cy="175744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10"/>
          <p:cNvCxnSpPr/>
          <p:nvPr/>
        </p:nvCxnSpPr>
        <p:spPr>
          <a:xfrm flipH="1">
            <a:off x="8377561" y="6432402"/>
            <a:ext cx="1674323" cy="1782473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148081" y="8474665"/>
            <a:ext cx="1672036" cy="1573408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en-US" sz="8900" b="1" dirty="0">
                <a:solidFill>
                  <a:schemeClr val="accent3">
                    <a:lumMod val="50000"/>
                  </a:schemeClr>
                </a:solidFill>
              </a:rPr>
              <a:t>√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1830489" y="6873287"/>
            <a:ext cx="9207567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830489" y="7065543"/>
            <a:ext cx="9207567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1568944" y="6186612"/>
            <a:ext cx="7999231" cy="1436590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dirty="0"/>
              <a:t>Фильтр на соответствие базовым требованиям</a:t>
            </a:r>
            <a:endParaRPr lang="en-US" dirty="0"/>
          </a:p>
        </p:txBody>
      </p:sp>
      <p:sp>
        <p:nvSpPr>
          <p:cNvPr id="43" name="Стрелка вправо 7"/>
          <p:cNvSpPr/>
          <p:nvPr/>
        </p:nvSpPr>
        <p:spPr>
          <a:xfrm rot="10800000">
            <a:off x="8571893" y="9701072"/>
            <a:ext cx="728703" cy="62260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noFill/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/>
          </a:p>
        </p:txBody>
      </p:sp>
      <p:sp>
        <p:nvSpPr>
          <p:cNvPr id="44" name="TextBox 43"/>
          <p:cNvSpPr txBox="1"/>
          <p:nvPr/>
        </p:nvSpPr>
        <p:spPr>
          <a:xfrm>
            <a:off x="11568944" y="4514266"/>
            <a:ext cx="7999231" cy="2051852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dirty="0"/>
              <a:t>Технологические платформы, на которых размещены ресурсы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1576609" y="2153304"/>
            <a:ext cx="8540711" cy="2052272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dirty="0"/>
              <a:t>Организации-разработчики электронных образовательных ресурсов</a:t>
            </a:r>
            <a:endParaRPr lang="en-US" dirty="0"/>
          </a:p>
        </p:txBody>
      </p:sp>
      <p:pic>
        <p:nvPicPr>
          <p:cNvPr id="46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273" y="8631136"/>
            <a:ext cx="1435446" cy="115712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576" y="10196726"/>
            <a:ext cx="1435446" cy="115712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extBox 47"/>
          <p:cNvSpPr txBox="1"/>
          <p:nvPr/>
        </p:nvSpPr>
        <p:spPr>
          <a:xfrm>
            <a:off x="11572515" y="8575782"/>
            <a:ext cx="7999231" cy="3898511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dirty="0"/>
              <a:t>Система отбора и рекомендаций ресурсов на базе оценки со стороны аккредитованных на ресурсе «одного окна» независимых организаций</a:t>
            </a:r>
            <a:endParaRPr lang="en-US" dirty="0"/>
          </a:p>
        </p:txBody>
      </p:sp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928" y="13115186"/>
            <a:ext cx="1471878" cy="1535438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560" y="13122128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Изображение 74" descr="Изображение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319" y="13122128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pasted-image.pdf" descr="pasted-image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50" y="13115186"/>
            <a:ext cx="1471878" cy="1535438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3" name="Прямая со стрелкой 10"/>
          <p:cNvCxnSpPr/>
          <p:nvPr/>
        </p:nvCxnSpPr>
        <p:spPr>
          <a:xfrm>
            <a:off x="8316564" y="11859417"/>
            <a:ext cx="1026906" cy="1113059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10"/>
          <p:cNvCxnSpPr/>
          <p:nvPr/>
        </p:nvCxnSpPr>
        <p:spPr>
          <a:xfrm>
            <a:off x="7008022" y="11841162"/>
            <a:ext cx="384361" cy="108176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10"/>
          <p:cNvCxnSpPr/>
          <p:nvPr/>
        </p:nvCxnSpPr>
        <p:spPr>
          <a:xfrm flipH="1">
            <a:off x="5253499" y="11890642"/>
            <a:ext cx="438641" cy="103228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10"/>
          <p:cNvCxnSpPr/>
          <p:nvPr/>
        </p:nvCxnSpPr>
        <p:spPr>
          <a:xfrm flipH="1">
            <a:off x="3241127" y="11808542"/>
            <a:ext cx="1135111" cy="111438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568943" y="12537687"/>
            <a:ext cx="8346766" cy="2667405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dirty="0"/>
              <a:t>Предоставление доступа потребителям к контенту с гарантированным уровнем качества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716439" y="9021937"/>
            <a:ext cx="2748070" cy="2052272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Ресурс «одного окна»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 bwMode="auto">
          <a:xfrm>
            <a:off x="1016000" y="611188"/>
            <a:ext cx="18286413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2716" tIns="101348" rIns="202716" bIns="101348" numCol="1" anchor="ctr" anchorCtr="0" compatLnSpc="1">
            <a:prstTxWarp prst="textNoShape">
              <a:avLst/>
            </a:prstTxWarp>
          </a:bodyPr>
          <a:lstStyle>
            <a:lvl1pPr algn="ctr" defTabSz="2029791" rtl="0" eaLnBrk="1" fontAlgn="auto" hangingPunct="1">
              <a:spcBef>
                <a:spcPts val="0"/>
              </a:spcBef>
              <a:spcAft>
                <a:spcPts val="0"/>
              </a:spcAft>
              <a:defRPr lang="ru-RU" sz="54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algn="ctr" defTabSz="2028825" rtl="0" eaLnBrk="0" fontAlgn="base" hangingPunct="0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2pPr>
            <a:lvl3pPr algn="ctr" defTabSz="2028825" rtl="0" eaLnBrk="0" fontAlgn="base" hangingPunct="0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3pPr>
            <a:lvl4pPr algn="ctr" defTabSz="2028825" rtl="0" eaLnBrk="0" fontAlgn="base" hangingPunct="0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4pPr>
            <a:lvl5pPr algn="ctr" defTabSz="2028825" rtl="0" eaLnBrk="0" fontAlgn="base" hangingPunct="0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2027238" rtl="0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2027238" rtl="0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2027238" rtl="0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2027238" rtl="0" fontAlgn="base">
              <a:spcBef>
                <a:spcPct val="0"/>
              </a:spcBef>
              <a:spcAft>
                <a:spcPct val="0"/>
              </a:spcAft>
              <a:defRPr sz="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/>
              <a:t>СОВРЕМЕННАЯ ЦИФРОВАЯ ОБРАЗОВАТЕЛЬНАЯ СРЕДА</a:t>
            </a:r>
          </a:p>
        </p:txBody>
      </p:sp>
    </p:spTree>
    <p:extLst>
      <p:ext uri="{BB962C8B-B14F-4D97-AF65-F5344CB8AC3E}">
        <p14:creationId xmlns:p14="http://schemas.microsoft.com/office/powerpoint/2010/main" val="161286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330" y="327421"/>
            <a:ext cx="19099497" cy="1215569"/>
          </a:xfrm>
        </p:spPr>
        <p:txBody>
          <a:bodyPr>
            <a:noAutofit/>
          </a:bodyPr>
          <a:lstStyle/>
          <a:p>
            <a:r>
              <a:rPr lang="ru-RU" dirty="0"/>
              <a:t>ОБЩАЯ СХЕМА ДЛЯ ВЫСШЕГО ОБРАЗОВАНИЯ </a:t>
            </a:r>
            <a:endParaRPr lang="en-US" dirty="0"/>
          </a:p>
        </p:txBody>
      </p:sp>
      <p:pic>
        <p:nvPicPr>
          <p:cNvPr id="14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339" y="8268075"/>
            <a:ext cx="1701016" cy="1291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asted-image.pdf" descr="pasted-image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9901" y="7530896"/>
            <a:ext cx="1471878" cy="1535438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Прямоугольник 68"/>
          <p:cNvSpPr/>
          <p:nvPr/>
        </p:nvSpPr>
        <p:spPr>
          <a:xfrm>
            <a:off x="6313231" y="10889385"/>
            <a:ext cx="3940301" cy="2282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1601" tIns="101604" rIns="101601" bIns="101604">
            <a:spAutoFit/>
          </a:bodyPr>
          <a:lstStyle>
            <a:lvl1pPr defTabSz="2032070">
              <a:defRPr sz="3200" i="1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Ресурс «одного окна»: каталог курсов, информация о рекомендациях и сертификации курсов</a:t>
            </a:r>
            <a:endParaRPr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Стрелка вправо 7"/>
          <p:cNvSpPr/>
          <p:nvPr/>
        </p:nvSpPr>
        <p:spPr>
          <a:xfrm rot="5400000">
            <a:off x="8104074" y="653455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66"/>
          <p:cNvSpPr/>
          <p:nvPr/>
        </p:nvSpPr>
        <p:spPr>
          <a:xfrm>
            <a:off x="6484669" y="7805812"/>
            <a:ext cx="3768861" cy="2887639"/>
          </a:xfrm>
          <a:prstGeom prst="roundRect">
            <a:avLst>
              <a:gd name="adj" fmla="val 6013"/>
            </a:avLst>
          </a:prstGeom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66"/>
          <p:cNvSpPr/>
          <p:nvPr/>
        </p:nvSpPr>
        <p:spPr>
          <a:xfrm>
            <a:off x="2346508" y="7668479"/>
            <a:ext cx="1972344" cy="1417340"/>
          </a:xfrm>
          <a:prstGeom prst="roundRect">
            <a:avLst>
              <a:gd name="adj" fmla="val 6013"/>
            </a:avLst>
          </a:prstGeom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Стрелка вправо 7"/>
          <p:cNvSpPr/>
          <p:nvPr/>
        </p:nvSpPr>
        <p:spPr>
          <a:xfrm rot="5400000">
            <a:off x="2969033" y="6431593"/>
            <a:ext cx="727289" cy="62380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Прямоугольник 68"/>
          <p:cNvSpPr/>
          <p:nvPr/>
        </p:nvSpPr>
        <p:spPr>
          <a:xfrm>
            <a:off x="1908150" y="9189767"/>
            <a:ext cx="2849060" cy="1451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1601" tIns="101604" rIns="101601" bIns="101604">
            <a:spAutoFit/>
          </a:bodyPr>
          <a:lstStyle>
            <a:lvl1pPr defTabSz="2032070">
              <a:defRPr sz="3200" i="1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Платформы онлайн-обучения</a:t>
            </a:r>
            <a:endParaRPr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Прямоугольник 68"/>
          <p:cNvSpPr/>
          <p:nvPr/>
        </p:nvSpPr>
        <p:spPr>
          <a:xfrm>
            <a:off x="13042286" y="9277311"/>
            <a:ext cx="2571088" cy="615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1601" tIns="101604" rIns="101601" bIns="101604">
            <a:spAutoFit/>
          </a:bodyPr>
          <a:lstStyle>
            <a:lvl1pPr defTabSz="2032070">
              <a:defRPr sz="3200" i="1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Обучающиеся</a:t>
            </a:r>
            <a:endParaRPr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8" name="ВНЕДРЕНИЕ НОВЫХ ФГОС СПО"/>
          <p:cNvSpPr/>
          <p:nvPr/>
        </p:nvSpPr>
        <p:spPr>
          <a:xfrm>
            <a:off x="889936" y="2241755"/>
            <a:ext cx="18757244" cy="3669415"/>
          </a:xfrm>
          <a:prstGeom prst="roundRect">
            <a:avLst>
              <a:gd name="adj" fmla="val 10252"/>
            </a:avLst>
          </a:prstGeom>
          <a:solidFill>
            <a:srgbClr val="DCDEE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01601" tIns="101604" rIns="101601" bIns="101604" anchor="t"/>
          <a:lstStyle>
            <a:lvl1pPr defTabSz="2032070">
              <a:defRPr sz="2600" b="1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2700" dirty="0"/>
              <a:t>Реализация индивидуальных траекторий обучения в вузах</a:t>
            </a:r>
          </a:p>
          <a:p>
            <a:pPr marL="381013" indent="-381013" algn="ctr">
              <a:buFontTx/>
              <a:buChar char="-"/>
            </a:pPr>
            <a:r>
              <a:rPr lang="ru-RU" sz="2700" b="0" dirty="0"/>
              <a:t>использование ресурсов разных образовательных организаций</a:t>
            </a:r>
          </a:p>
          <a:p>
            <a:pPr marL="381013" indent="-381013" algn="ctr">
              <a:buFontTx/>
              <a:buChar char="-"/>
            </a:pPr>
            <a:r>
              <a:rPr lang="ru-RU" sz="2700" b="0" dirty="0"/>
              <a:t>зачет результатов обучения, полученных на онлайн-курсах</a:t>
            </a:r>
            <a:endParaRPr sz="2700" b="0" dirty="0"/>
          </a:p>
        </p:txBody>
      </p:sp>
      <p:pic>
        <p:nvPicPr>
          <p:cNvPr id="29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036" y="4041423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19" y="4034457"/>
            <a:ext cx="1725005" cy="1390536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Скругленный прямоугольник 66"/>
          <p:cNvSpPr/>
          <p:nvPr/>
        </p:nvSpPr>
        <p:spPr>
          <a:xfrm>
            <a:off x="2165240" y="7451708"/>
            <a:ext cx="1972344" cy="1417340"/>
          </a:xfrm>
          <a:prstGeom prst="roundRect">
            <a:avLst>
              <a:gd name="adj" fmla="val 6013"/>
            </a:avLst>
          </a:prstGeom>
          <a:solidFill>
            <a:schemeClr val="bg1"/>
          </a:solidFill>
          <a:ln w="57150">
            <a:solidFill>
              <a:srgbClr val="808080"/>
            </a:solidFill>
            <a:miter/>
          </a:ln>
        </p:spPr>
        <p:txBody>
          <a:bodyPr lIns="101601" tIns="101604" rIns="101601" bIns="101604" anchor="ctr"/>
          <a:lstStyle/>
          <a:p>
            <a:pPr defTabSz="4515869">
              <a:spcBef>
                <a:spcPts val="2667"/>
              </a:spcBef>
              <a:defRPr sz="37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5" name="pasted-image.pdf" descr="pasted-image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296" y="7713311"/>
            <a:ext cx="1186232" cy="90073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5-конечная звезда 3"/>
          <p:cNvSpPr/>
          <p:nvPr/>
        </p:nvSpPr>
        <p:spPr>
          <a:xfrm>
            <a:off x="7331954" y="9918784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7" name="5-конечная звезда 36"/>
          <p:cNvSpPr/>
          <p:nvPr/>
        </p:nvSpPr>
        <p:spPr>
          <a:xfrm>
            <a:off x="7865910" y="9941350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8" name="5-конечная звезда 37"/>
          <p:cNvSpPr/>
          <p:nvPr/>
        </p:nvSpPr>
        <p:spPr>
          <a:xfrm>
            <a:off x="8416201" y="9941350"/>
            <a:ext cx="363540" cy="363645"/>
          </a:xfrm>
          <a:prstGeom prst="star5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5-конечная звезда 39"/>
          <p:cNvSpPr/>
          <p:nvPr/>
        </p:nvSpPr>
        <p:spPr>
          <a:xfrm>
            <a:off x="8966491" y="9962522"/>
            <a:ext cx="363540" cy="363645"/>
          </a:xfrm>
          <a:prstGeom prst="star5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rtlCol="0" anchor="ctr"/>
          <a:lstStyle/>
          <a:p>
            <a:pPr algn="ctr"/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526" y="7675632"/>
            <a:ext cx="1672036" cy="1573408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en-US" sz="8900" b="1" dirty="0">
                <a:solidFill>
                  <a:schemeClr val="accent3">
                    <a:lumMod val="50000"/>
                  </a:schemeClr>
                </a:solidFill>
              </a:rPr>
              <a:t>√</a:t>
            </a:r>
          </a:p>
        </p:txBody>
      </p:sp>
      <p:sp>
        <p:nvSpPr>
          <p:cNvPr id="44" name="Площадки диалога"/>
          <p:cNvSpPr/>
          <p:nvPr/>
        </p:nvSpPr>
        <p:spPr>
          <a:xfrm>
            <a:off x="12437222" y="12575618"/>
            <a:ext cx="6560150" cy="1668030"/>
          </a:xfrm>
          <a:prstGeom prst="roundRect">
            <a:avLst>
              <a:gd name="adj" fmla="val 10252"/>
            </a:avLst>
          </a:prstGeom>
          <a:solidFill>
            <a:schemeClr val="accent3">
              <a:lumMod val="75000"/>
            </a:schemeClr>
          </a:solidFill>
          <a:ln w="12700">
            <a:solidFill>
              <a:schemeClr val="bg2">
                <a:lumMod val="50000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01601" tIns="101604" rIns="101601" bIns="101604" anchor="ctr"/>
          <a:lstStyle>
            <a:lvl1pPr defTabSz="2032070">
              <a:spcBef>
                <a:spcPts val="1200"/>
              </a:spcBef>
              <a:defRPr sz="3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3100" b="0" dirty="0"/>
              <a:t>Приоритетный проект «Современная цифровая образовательная среда»</a:t>
            </a:r>
            <a:endParaRPr sz="3100" b="0" dirty="0"/>
          </a:p>
        </p:txBody>
      </p:sp>
      <p:sp>
        <p:nvSpPr>
          <p:cNvPr id="45" name="Стрелка вправо 7"/>
          <p:cNvSpPr/>
          <p:nvPr/>
        </p:nvSpPr>
        <p:spPr>
          <a:xfrm>
            <a:off x="5038220" y="7884638"/>
            <a:ext cx="727081" cy="6239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1" name="Прямоугольник 68"/>
          <p:cNvSpPr/>
          <p:nvPr/>
        </p:nvSpPr>
        <p:spPr>
          <a:xfrm>
            <a:off x="483617" y="6281761"/>
            <a:ext cx="2849060" cy="95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1601" tIns="101604" rIns="101601" bIns="101604">
            <a:spAutoFit/>
          </a:bodyPr>
          <a:lstStyle>
            <a:lvl1pPr defTabSz="2032070">
              <a:defRPr sz="3200" i="1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2400" i="0" dirty="0">
                <a:solidFill>
                  <a:schemeClr val="accent3">
                    <a:lumMod val="50000"/>
                  </a:schemeClr>
                </a:solidFill>
              </a:rPr>
              <a:t>Реализация онлайн-курса</a:t>
            </a:r>
            <a:endParaRPr sz="2400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9" name="Стрелка вправо 7"/>
          <p:cNvSpPr/>
          <p:nvPr/>
        </p:nvSpPr>
        <p:spPr>
          <a:xfrm rot="5400000">
            <a:off x="12998847" y="6534555"/>
            <a:ext cx="728912" cy="62242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0" name="Прямоугольник 68"/>
          <p:cNvSpPr/>
          <p:nvPr/>
        </p:nvSpPr>
        <p:spPr>
          <a:xfrm>
            <a:off x="9148261" y="6331653"/>
            <a:ext cx="3771030" cy="95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01601" tIns="101604" rIns="101601" bIns="101604">
            <a:spAutoFit/>
          </a:bodyPr>
          <a:lstStyle>
            <a:lvl1pPr defTabSz="2032070">
              <a:defRPr sz="3200" i="1">
                <a:solidFill>
                  <a:srgbClr val="1F4E7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ru-RU" sz="2400" i="0" dirty="0">
                <a:solidFill>
                  <a:schemeClr val="accent3">
                    <a:lumMod val="50000"/>
                  </a:schemeClr>
                </a:solidFill>
              </a:rPr>
              <a:t>Определение перечня курсов для выбора</a:t>
            </a:r>
            <a:endParaRPr sz="2400" i="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16402987" y="6760622"/>
            <a:ext cx="316244" cy="5324060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10"/>
          <p:cNvCxnSpPr/>
          <p:nvPr/>
        </p:nvCxnSpPr>
        <p:spPr>
          <a:xfrm flipH="1" flipV="1">
            <a:off x="10717537" y="10719016"/>
            <a:ext cx="1385601" cy="1365664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трелка вправо 7"/>
          <p:cNvSpPr/>
          <p:nvPr/>
        </p:nvSpPr>
        <p:spPr>
          <a:xfrm>
            <a:off x="11632474" y="7882413"/>
            <a:ext cx="728703" cy="62260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101601" tIns="101604" rIns="101601" bIns="101604" anchor="ctr"/>
          <a:lstStyle/>
          <a:p>
            <a:pPr defTabSz="4515869">
              <a:defRPr sz="4000">
                <a:solidFill>
                  <a:srgbClr val="1F4E79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62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0566407" y="8570936"/>
            <a:ext cx="2794113" cy="1573408"/>
          </a:xfrm>
          <a:prstGeom prst="rect">
            <a:avLst/>
          </a:prstGeom>
        </p:spPr>
        <p:txBody>
          <a:bodyPr wrap="square" lIns="203207" tIns="101604" rIns="203207" bIns="101604">
            <a:spAutoFit/>
          </a:bodyPr>
          <a:lstStyle/>
          <a:p>
            <a:pPr algn="ctr"/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Выбор онлайн-курса в рамках конкретной программы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180904" y="11784689"/>
            <a:ext cx="1984407" cy="1036189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pPr algn="ctr"/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Создание ресурса</a:t>
            </a:r>
            <a:endParaRPr lang="en-US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6719231" y="8339394"/>
            <a:ext cx="2820626" cy="2698183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Поддержка организаций в части повышения квалификации сотрудников</a:t>
            </a:r>
            <a:endParaRPr lang="en-US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2" name="Прямая со стрелкой 10"/>
          <p:cNvCxnSpPr/>
          <p:nvPr/>
        </p:nvCxnSpPr>
        <p:spPr>
          <a:xfrm flipH="1" flipV="1">
            <a:off x="14831608" y="10282429"/>
            <a:ext cx="602740" cy="177668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481555" y="10850719"/>
            <a:ext cx="2841389" cy="1036189"/>
          </a:xfrm>
          <a:prstGeom prst="rect">
            <a:avLst/>
          </a:prstGeom>
          <a:noFill/>
        </p:spPr>
        <p:txBody>
          <a:bodyPr wrap="square" lIns="203207" tIns="101604" rIns="203207" bIns="101604" rtlCol="0">
            <a:spAutoFit/>
          </a:bodyPr>
          <a:lstStyle/>
          <a:p>
            <a:r>
              <a:rPr lang="ru-RU" sz="2700" dirty="0">
                <a:solidFill>
                  <a:schemeClr val="accent3">
                    <a:lumMod val="50000"/>
                  </a:schemeClr>
                </a:solidFill>
              </a:rPr>
              <a:t>Информация о возможностях</a:t>
            </a:r>
            <a:endParaRPr lang="en-US" sz="27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6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324" y="4033446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529" y="4031592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577" y="4031663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661" y="4024697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865" y="4023686"/>
            <a:ext cx="1725005" cy="1390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Изображение 74" descr="Изображение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8070" y="4021832"/>
            <a:ext cx="1725005" cy="139053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4035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621330" y="2474776"/>
            <a:ext cx="6941246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Определение 6 ведущих педагогических вузов-учредителей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008707" y="4614591"/>
            <a:ext cx="4921903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latin typeface="PT Sans" charset="-52"/>
                <a:ea typeface="PT Sans" charset="-52"/>
                <a:cs typeface="PT Sans" charset="-52"/>
              </a:rPr>
              <a:t>Создание юридического лица</a:t>
            </a:r>
            <a:endParaRPr lang="ru-RU" sz="3200" dirty="0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099699" y="6707806"/>
            <a:ext cx="6464994" cy="159038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Создание наблюдательного совета «Национальный педагогический онлайн-университет»</a:t>
            </a:r>
          </a:p>
        </p:txBody>
      </p:sp>
      <p:sp>
        <p:nvSpPr>
          <p:cNvPr id="61" name="Shape 127"/>
          <p:cNvSpPr/>
          <p:nvPr/>
        </p:nvSpPr>
        <p:spPr>
          <a:xfrm flipH="1">
            <a:off x="3772297" y="4080484"/>
            <a:ext cx="1" cy="2602326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63" name="Shape 128"/>
          <p:cNvSpPr/>
          <p:nvPr/>
        </p:nvSpPr>
        <p:spPr>
          <a:xfrm flipH="1" flipV="1">
            <a:off x="7507535" y="6154897"/>
            <a:ext cx="0" cy="534691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9970580" y="6774351"/>
            <a:ext cx="4398288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Перечисление вступительных взносов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12511416" y="4669189"/>
            <a:ext cx="4444776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Разработка бренда портала</a:t>
            </a:r>
          </a:p>
        </p:txBody>
      </p:sp>
      <p:sp>
        <p:nvSpPr>
          <p:cNvPr id="85" name="Shape 128"/>
          <p:cNvSpPr/>
          <p:nvPr/>
        </p:nvSpPr>
        <p:spPr>
          <a:xfrm flipH="1">
            <a:off x="10538054" y="6212235"/>
            <a:ext cx="0" cy="635928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8057921" y="2499772"/>
            <a:ext cx="5334240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Формирование списков курсов и их разработка</a:t>
            </a:r>
          </a:p>
        </p:txBody>
      </p:sp>
      <p:sp>
        <p:nvSpPr>
          <p:cNvPr id="90" name="Shape 128"/>
          <p:cNvSpPr/>
          <p:nvPr/>
        </p:nvSpPr>
        <p:spPr>
          <a:xfrm>
            <a:off x="7562577" y="3263325"/>
            <a:ext cx="561118" cy="0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333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98" name="Shape 128"/>
          <p:cNvSpPr/>
          <p:nvPr/>
        </p:nvSpPr>
        <p:spPr>
          <a:xfrm flipH="1">
            <a:off x="16472383" y="6278907"/>
            <a:ext cx="0" cy="576161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5461731" y="6794916"/>
            <a:ext cx="3577418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PT Sans" charset="-52"/>
                <a:ea typeface="PT Sans" charset="-52"/>
                <a:cs typeface="PT Sans" charset="-52"/>
              </a:rPr>
              <a:t>Запуск портала с первыми курсами</a:t>
            </a:r>
          </a:p>
        </p:txBody>
      </p:sp>
      <p:sp>
        <p:nvSpPr>
          <p:cNvPr id="107" name="Shape 73"/>
          <p:cNvSpPr/>
          <p:nvPr/>
        </p:nvSpPr>
        <p:spPr>
          <a:xfrm flipH="1">
            <a:off x="1532224" y="4101996"/>
            <a:ext cx="0" cy="4870218"/>
          </a:xfrm>
          <a:prstGeom prst="line">
            <a:avLst/>
          </a:prstGeom>
          <a:solidFill>
            <a:srgbClr val="5689BB"/>
          </a:solidFill>
          <a:ln w="28575" cap="rnd">
            <a:solidFill>
              <a:srgbClr val="5F5F5F"/>
            </a:solidFill>
            <a:prstDash val="solid"/>
            <a:round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555"/>
          </a:p>
        </p:txBody>
      </p:sp>
      <p:sp>
        <p:nvSpPr>
          <p:cNvPr id="109" name="Shape 73"/>
          <p:cNvSpPr/>
          <p:nvPr/>
        </p:nvSpPr>
        <p:spPr>
          <a:xfrm flipV="1">
            <a:off x="0" y="8906229"/>
            <a:ext cx="20318413" cy="131971"/>
          </a:xfrm>
          <a:prstGeom prst="line">
            <a:avLst/>
          </a:prstGeom>
          <a:solidFill>
            <a:srgbClr val="5689BB"/>
          </a:solidFill>
          <a:ln w="76200" cap="rnd">
            <a:solidFill>
              <a:srgbClr val="5F5F5F"/>
            </a:solidFill>
            <a:prstDash val="sysDot"/>
            <a:round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555"/>
          </a:p>
        </p:txBody>
      </p:sp>
      <p:sp>
        <p:nvSpPr>
          <p:cNvPr id="10" name="TextBox 9"/>
          <p:cNvSpPr txBox="1"/>
          <p:nvPr/>
        </p:nvSpPr>
        <p:spPr>
          <a:xfrm>
            <a:off x="1594750" y="9131481"/>
            <a:ext cx="3089914" cy="571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111" dirty="0"/>
              <a:t>сентябрь 201</a:t>
            </a:r>
            <a:r>
              <a:rPr lang="en-US" sz="3111" dirty="0"/>
              <a:t>7</a:t>
            </a:r>
            <a:endParaRPr lang="ru-RU" sz="311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343936" y="10067642"/>
            <a:ext cx="5258715" cy="117515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Разработка требований к платформе</a:t>
            </a:r>
          </a:p>
        </p:txBody>
      </p:sp>
      <p:sp>
        <p:nvSpPr>
          <p:cNvPr id="114" name="Shape 128"/>
          <p:cNvSpPr/>
          <p:nvPr/>
        </p:nvSpPr>
        <p:spPr>
          <a:xfrm flipH="1">
            <a:off x="7228442" y="11490191"/>
            <a:ext cx="0" cy="635928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4684665" y="12058250"/>
            <a:ext cx="4814466" cy="12141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Формирование технического задания</a:t>
            </a: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10018142" y="12010894"/>
            <a:ext cx="5722601" cy="131163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Разработка технологической платформы</a:t>
            </a:r>
          </a:p>
        </p:txBody>
      </p:sp>
      <p:sp>
        <p:nvSpPr>
          <p:cNvPr id="118" name="Shape 128"/>
          <p:cNvSpPr/>
          <p:nvPr/>
        </p:nvSpPr>
        <p:spPr>
          <a:xfrm>
            <a:off x="9499130" y="12555108"/>
            <a:ext cx="561118" cy="0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13953279" y="2474776"/>
            <a:ext cx="5334240" cy="158071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Размещение курсов университетами</a:t>
            </a:r>
          </a:p>
        </p:txBody>
      </p:sp>
      <p:sp>
        <p:nvSpPr>
          <p:cNvPr id="122" name="Скругленный прямоугольник 121"/>
          <p:cNvSpPr/>
          <p:nvPr/>
        </p:nvSpPr>
        <p:spPr>
          <a:xfrm>
            <a:off x="13672720" y="9967448"/>
            <a:ext cx="4350585" cy="12891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PT Sans" charset="-52"/>
                <a:ea typeface="PT Sans" charset="-52"/>
                <a:cs typeface="PT Sans" charset="-52"/>
              </a:rPr>
              <a:t>Интеграция с ресурсом «одного окна»</a:t>
            </a:r>
          </a:p>
        </p:txBody>
      </p:sp>
      <p:sp>
        <p:nvSpPr>
          <p:cNvPr id="124" name="Shape 128"/>
          <p:cNvSpPr/>
          <p:nvPr/>
        </p:nvSpPr>
        <p:spPr>
          <a:xfrm flipH="1" flipV="1">
            <a:off x="13428260" y="6249900"/>
            <a:ext cx="0" cy="510509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160707" y="9131481"/>
            <a:ext cx="3089914" cy="571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/>
            </a:lvl1pPr>
          </a:lstStyle>
          <a:p>
            <a:r>
              <a:rPr lang="ru-RU" sz="3111" dirty="0"/>
              <a:t>ноябрь 2017</a:t>
            </a:r>
          </a:p>
        </p:txBody>
      </p:sp>
      <p:sp>
        <p:nvSpPr>
          <p:cNvPr id="45" name="Shape 73"/>
          <p:cNvSpPr/>
          <p:nvPr/>
        </p:nvSpPr>
        <p:spPr>
          <a:xfrm>
            <a:off x="9650569" y="6294814"/>
            <a:ext cx="24686" cy="2627322"/>
          </a:xfrm>
          <a:prstGeom prst="line">
            <a:avLst/>
          </a:prstGeom>
          <a:solidFill>
            <a:srgbClr val="5689BB"/>
          </a:solidFill>
          <a:ln w="28575" cap="rnd">
            <a:solidFill>
              <a:srgbClr val="5F5F5F"/>
            </a:solidFill>
            <a:prstDash val="solid"/>
            <a:round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555"/>
          </a:p>
        </p:txBody>
      </p:sp>
      <p:sp>
        <p:nvSpPr>
          <p:cNvPr id="46" name="TextBox 45"/>
          <p:cNvSpPr txBox="1"/>
          <p:nvPr/>
        </p:nvSpPr>
        <p:spPr>
          <a:xfrm>
            <a:off x="16472383" y="9038200"/>
            <a:ext cx="3089914" cy="571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/>
            </a:lvl1pPr>
          </a:lstStyle>
          <a:p>
            <a:r>
              <a:rPr lang="ru-RU" sz="3111" dirty="0"/>
              <a:t>январь 2018</a:t>
            </a:r>
          </a:p>
        </p:txBody>
      </p:sp>
      <p:sp>
        <p:nvSpPr>
          <p:cNvPr id="47" name="Shape 73"/>
          <p:cNvSpPr/>
          <p:nvPr/>
        </p:nvSpPr>
        <p:spPr>
          <a:xfrm>
            <a:off x="15217953" y="8371659"/>
            <a:ext cx="0" cy="579044"/>
          </a:xfrm>
          <a:prstGeom prst="line">
            <a:avLst/>
          </a:prstGeom>
          <a:solidFill>
            <a:srgbClr val="5689BB"/>
          </a:solidFill>
          <a:ln w="28575" cap="rnd">
            <a:solidFill>
              <a:srgbClr val="5F5F5F"/>
            </a:solidFill>
            <a:prstDash val="solid"/>
            <a:round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1555"/>
          </a:p>
        </p:txBody>
      </p:sp>
      <p:sp>
        <p:nvSpPr>
          <p:cNvPr id="48" name="Shape 128"/>
          <p:cNvSpPr/>
          <p:nvPr/>
        </p:nvSpPr>
        <p:spPr>
          <a:xfrm>
            <a:off x="13392161" y="3248779"/>
            <a:ext cx="561118" cy="0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333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49" name="Shape 128"/>
          <p:cNvSpPr/>
          <p:nvPr/>
        </p:nvSpPr>
        <p:spPr>
          <a:xfrm flipH="1">
            <a:off x="18376145" y="4075546"/>
            <a:ext cx="0" cy="2719370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50" name="Shape 128"/>
          <p:cNvSpPr/>
          <p:nvPr/>
        </p:nvSpPr>
        <p:spPr>
          <a:xfrm flipH="1">
            <a:off x="11090615" y="8411943"/>
            <a:ext cx="0" cy="3598950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51" name="Shape 128"/>
          <p:cNvSpPr/>
          <p:nvPr/>
        </p:nvSpPr>
        <p:spPr>
          <a:xfrm flipH="1" flipV="1">
            <a:off x="16111436" y="8340550"/>
            <a:ext cx="0" cy="1581861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52" name="Shape 128"/>
          <p:cNvSpPr/>
          <p:nvPr/>
        </p:nvSpPr>
        <p:spPr>
          <a:xfrm flipH="1" flipV="1">
            <a:off x="14331373" y="11256590"/>
            <a:ext cx="0" cy="640019"/>
          </a:xfrm>
          <a:prstGeom prst="line">
            <a:avLst/>
          </a:prstGeom>
          <a:solidFill>
            <a:srgbClr val="4C9ECE"/>
          </a:solidFill>
          <a:ln w="47625" cap="rnd">
            <a:solidFill>
              <a:srgbClr val="5F5F5F"/>
            </a:solidFill>
            <a:prstDash val="sysDot"/>
            <a:round/>
            <a:tailEnd type="triangle"/>
          </a:ln>
        </p:spPr>
        <p:txBody>
          <a:bodyPr lIns="0" tIns="0" rIns="0" bIns="0"/>
          <a:lstStyle/>
          <a:p>
            <a:pPr defTabSz="1015898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sz="2222">
              <a:latin typeface="PT Sans" charset="-52"/>
              <a:ea typeface="PT Sans" charset="-52"/>
              <a:cs typeface="PT Sans" charset="-52"/>
            </a:endParaRPr>
          </a:p>
        </p:txBody>
      </p:sp>
      <p:sp>
        <p:nvSpPr>
          <p:cNvPr id="34" name="Заголовок 1">
            <a:extLst>
              <a:ext uri="{FF2B5EF4-FFF2-40B4-BE49-F238E27FC236}">
                <a16:creationId xmlns:a16="http://schemas.microsoft.com/office/drawing/2014/main" xmlns="" id="{7B203017-738B-403C-9B94-459F47C0C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30" y="327421"/>
            <a:ext cx="19099497" cy="1215569"/>
          </a:xfrm>
        </p:spPr>
        <p:txBody>
          <a:bodyPr>
            <a:noAutofit/>
          </a:bodyPr>
          <a:lstStyle/>
          <a:p>
            <a:r>
              <a:rPr lang="ru-RU" dirty="0"/>
              <a:t>РЕАЛИЗАЦИЯ ПЕРВОГО ЭТАПА ПРОЕКТА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7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016000" y="458788"/>
            <a:ext cx="18286413" cy="1293812"/>
          </a:xfrm>
        </p:spPr>
        <p:txBody>
          <a:bodyPr/>
          <a:lstStyle/>
          <a:p>
            <a:r>
              <a:rPr lang="ru-RU" altLang="ru-RU" dirty="0"/>
              <a:t>РЕЕСТР ПРИМЕРНЫХ ОСНОВНЫХ </a:t>
            </a:r>
            <a:br>
              <a:rPr lang="ru-RU" altLang="ru-RU" dirty="0"/>
            </a:br>
            <a:r>
              <a:rPr lang="ru-RU" altLang="ru-RU" dirty="0"/>
              <a:t>ОБРАЗОВАТЕЛЬНЫХ ПРОГРАММ</a:t>
            </a:r>
          </a:p>
        </p:txBody>
      </p:sp>
      <p:sp>
        <p:nvSpPr>
          <p:cNvPr id="12291" name="TextBox 10363"/>
          <p:cNvSpPr txBox="1">
            <a:spLocks noChangeArrowheads="1"/>
          </p:cNvSpPr>
          <p:nvPr/>
        </p:nvSpPr>
        <p:spPr bwMode="auto">
          <a:xfrm>
            <a:off x="1192297" y="7744841"/>
            <a:ext cx="3210027" cy="88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3207" tIns="101604" rIns="203207" bIns="10160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ru-RU" sz="4400" b="1">
                <a:latin typeface="Calibri" pitchFamily="34" charset="0"/>
              </a:rPr>
              <a:t>Разработка</a:t>
            </a:r>
          </a:p>
        </p:txBody>
      </p:sp>
      <p:sp>
        <p:nvSpPr>
          <p:cNvPr id="10365" name="Стрелка вправо 10364"/>
          <p:cNvSpPr/>
          <p:nvPr/>
        </p:nvSpPr>
        <p:spPr>
          <a:xfrm>
            <a:off x="4571644" y="7695443"/>
            <a:ext cx="1347506" cy="106561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3" name="TextBox 157"/>
          <p:cNvSpPr txBox="1">
            <a:spLocks noChangeArrowheads="1"/>
          </p:cNvSpPr>
          <p:nvPr/>
        </p:nvSpPr>
        <p:spPr bwMode="auto">
          <a:xfrm>
            <a:off x="6151965" y="7783656"/>
            <a:ext cx="3185336" cy="88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3207" tIns="101604" rIns="203207" bIns="10160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ru-RU" sz="4400" b="1">
                <a:latin typeface="Calibri" pitchFamily="34" charset="0"/>
              </a:rPr>
              <a:t>Экспертиза</a:t>
            </a:r>
          </a:p>
        </p:txBody>
      </p:sp>
      <p:sp>
        <p:nvSpPr>
          <p:cNvPr id="12294" name="TextBox 158"/>
          <p:cNvSpPr txBox="1">
            <a:spLocks noChangeArrowheads="1"/>
          </p:cNvSpPr>
          <p:nvPr/>
        </p:nvSpPr>
        <p:spPr bwMode="auto">
          <a:xfrm>
            <a:off x="10878818" y="7783656"/>
            <a:ext cx="3227666" cy="88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3207" tIns="101604" rIns="203207" bIns="10160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ru-RU" sz="4400" b="1">
                <a:latin typeface="Calibri" pitchFamily="34" charset="0"/>
              </a:rPr>
              <a:t>Одобрение</a:t>
            </a:r>
          </a:p>
        </p:txBody>
      </p:sp>
      <p:sp>
        <p:nvSpPr>
          <p:cNvPr id="12295" name="TextBox 159"/>
          <p:cNvSpPr txBox="1">
            <a:spLocks noChangeArrowheads="1"/>
          </p:cNvSpPr>
          <p:nvPr/>
        </p:nvSpPr>
        <p:spPr bwMode="auto">
          <a:xfrm>
            <a:off x="15401076" y="7783656"/>
            <a:ext cx="3425206" cy="88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3207" tIns="101604" rIns="203207" bIns="101604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ru-RU" sz="4400" b="1">
                <a:latin typeface="Calibri" pitchFamily="34" charset="0"/>
              </a:rPr>
              <a:t>Публикация</a:t>
            </a:r>
          </a:p>
        </p:txBody>
      </p:sp>
      <p:sp>
        <p:nvSpPr>
          <p:cNvPr id="161" name="Стрелка вправо 160"/>
          <p:cNvSpPr/>
          <p:nvPr/>
        </p:nvSpPr>
        <p:spPr>
          <a:xfrm>
            <a:off x="9400796" y="7744842"/>
            <a:ext cx="1375726" cy="106561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2" name="Стрелка вправо 161"/>
          <p:cNvSpPr/>
          <p:nvPr/>
        </p:nvSpPr>
        <p:spPr>
          <a:xfrm>
            <a:off x="14046514" y="7783656"/>
            <a:ext cx="1354561" cy="106561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66" name="Прямоугольник 10365"/>
          <p:cNvSpPr/>
          <p:nvPr/>
        </p:nvSpPr>
        <p:spPr>
          <a:xfrm>
            <a:off x="1386311" y="4802307"/>
            <a:ext cx="12677843" cy="13972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ФУМО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1386310" y="2872209"/>
            <a:ext cx="17341201" cy="13972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b="1" dirty="0" err="1">
                <a:solidFill>
                  <a:schemeClr val="tx1"/>
                </a:solidFill>
              </a:rPr>
              <a:t>Минобрнауки</a:t>
            </a:r>
            <a:r>
              <a:rPr lang="ru-RU" b="1" dirty="0">
                <a:solidFill>
                  <a:schemeClr val="tx1"/>
                </a:solidFill>
              </a:rPr>
              <a:t> России</a:t>
            </a:r>
          </a:p>
        </p:txBody>
      </p:sp>
      <p:sp>
        <p:nvSpPr>
          <p:cNvPr id="165" name="Прямоугольник 164"/>
          <p:cNvSpPr/>
          <p:nvPr/>
        </p:nvSpPr>
        <p:spPr>
          <a:xfrm>
            <a:off x="5778049" y="9918405"/>
            <a:ext cx="4176563" cy="13972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4400" b="1" dirty="0">
                <a:solidFill>
                  <a:schemeClr val="tx1"/>
                </a:solidFill>
              </a:rPr>
              <a:t>Экспертная организация</a:t>
            </a:r>
          </a:p>
        </p:txBody>
      </p:sp>
      <p:sp>
        <p:nvSpPr>
          <p:cNvPr id="10367" name="Двойная стрелка вверх/вниз 10366"/>
          <p:cNvSpPr/>
          <p:nvPr/>
        </p:nvSpPr>
        <p:spPr>
          <a:xfrm>
            <a:off x="7153776" y="8672841"/>
            <a:ext cx="1220516" cy="1055024"/>
          </a:xfrm>
          <a:prstGeom prst="upDownArrow">
            <a:avLst>
              <a:gd name="adj1" fmla="val 50000"/>
              <a:gd name="adj2" fmla="val 31250"/>
            </a:avLst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7" name="Прямоугольник 166"/>
          <p:cNvSpPr/>
          <p:nvPr/>
        </p:nvSpPr>
        <p:spPr>
          <a:xfrm>
            <a:off x="1386310" y="12605657"/>
            <a:ext cx="17341201" cy="1113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4400" b="1" dirty="0">
                <a:solidFill>
                  <a:schemeClr val="tx1"/>
                </a:solidFill>
              </a:rPr>
              <a:t>Оператор реестра</a:t>
            </a:r>
          </a:p>
        </p:txBody>
      </p:sp>
      <p:sp>
        <p:nvSpPr>
          <p:cNvPr id="168" name="Прямоугольник 167"/>
          <p:cNvSpPr/>
          <p:nvPr/>
        </p:nvSpPr>
        <p:spPr>
          <a:xfrm>
            <a:off x="13383345" y="10617050"/>
            <a:ext cx="5386497" cy="13972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r>
              <a:rPr lang="ru-RU" sz="4400" b="1" dirty="0">
                <a:solidFill>
                  <a:schemeClr val="tx1"/>
                </a:solidFill>
              </a:rPr>
              <a:t>Вузы, общественность</a:t>
            </a:r>
          </a:p>
        </p:txBody>
      </p:sp>
      <p:sp>
        <p:nvSpPr>
          <p:cNvPr id="128" name="Стрелка вниз 127"/>
          <p:cNvSpPr/>
          <p:nvPr/>
        </p:nvSpPr>
        <p:spPr>
          <a:xfrm>
            <a:off x="16152434" y="8761052"/>
            <a:ext cx="1421582" cy="1651344"/>
          </a:xfrm>
          <a:prstGeom prst="downArrow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2086519" y="6234179"/>
            <a:ext cx="1421582" cy="1461263"/>
          </a:xfrm>
          <a:prstGeom prst="downArrow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7114974" y="6437299"/>
            <a:ext cx="1220516" cy="1055024"/>
          </a:xfrm>
          <a:prstGeom prst="upDownArrow">
            <a:avLst>
              <a:gd name="adj1" fmla="val 50000"/>
              <a:gd name="adj2" fmla="val 31250"/>
            </a:avLst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3207" tIns="101604" rIns="203207" bIns="101604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334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presentation_rf">
      <a:dk1>
        <a:srgbClr val="2980B9"/>
      </a:dk1>
      <a:lt1>
        <a:sysClr val="window" lastClr="FFFFFF"/>
      </a:lt1>
      <a:dk2>
        <a:srgbClr val="C0392B"/>
      </a:dk2>
      <a:lt2>
        <a:srgbClr val="2C3E5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7504</TotalTime>
  <Words>745</Words>
  <Application>Microsoft Office PowerPoint</Application>
  <PresentationFormat>Произвольный</PresentationFormat>
  <Paragraphs>165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3_Тема Office</vt:lpstr>
      <vt:lpstr>Задачи педагогического образования на ближайшую перспективу</vt:lpstr>
      <vt:lpstr>ПОДГОТОВКА ПЕДАГОГИЧЕСКИХ КАДРОВ</vt:lpstr>
      <vt:lpstr>ПРОЕКТ ПО ЦЕЛЕВОЙ ПОДГОТОВКЕ  ПЕДАГОГИЧЕСКИХ КАДРОВ</vt:lpstr>
      <vt:lpstr>АПРОБАЦИЯ МОДЕЛИ ЦЕЛЕВОЙ ПОДГОТОВКИ КАДРОВ</vt:lpstr>
      <vt:lpstr>СОВРЕМЕННАЯ ЦИФРОВАЯ ОБРАЗОВАТЕЛЬНАЯ СРЕДА</vt:lpstr>
      <vt:lpstr>Презентация PowerPoint</vt:lpstr>
      <vt:lpstr>ОБЩАЯ СХЕМА ДЛЯ ВЫСШЕГО ОБРАЗОВАНИЯ </vt:lpstr>
      <vt:lpstr>РЕАЛИЗАЦИЯ ПЕРВОГО ЭТАПА ПРОЕКТА</vt:lpstr>
      <vt:lpstr>РЕЕСТР ПРИМЕРНЫХ ОСНОВНЫХ  ОБРАЗОВАТЕЛЬНЫХ ПРОГРАММ</vt:lpstr>
      <vt:lpstr>ОСНОВНЫЕ ЭЛЕМЕНТЫ РЕЕСТРА ПРИМЕРНЫХ  ОСНОВНЫХ ОБРАЗОВАТЕЛЬНЫХ ПРОГРАММ </vt:lpstr>
      <vt:lpstr>КЛЮЧЕВЫЕ СРОКИ РЕАЛИЗАЦИИ ПРОЕКТА «РЕЕСТР ПРИМЕРНЫХ ОСНОВНЫХ ОБРАЗОВАТЕЛЬНЫХ ПРОГРАММ»</vt:lpstr>
      <vt:lpstr>ЗАДАЧИ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Семен Телицин</dc:creator>
  <cp:lastModifiedBy>User</cp:lastModifiedBy>
  <cp:revision>472</cp:revision>
  <cp:lastPrinted>2017-03-31T13:13:52Z</cp:lastPrinted>
  <dcterms:created xsi:type="dcterms:W3CDTF">2014-01-28T10:22:52Z</dcterms:created>
  <dcterms:modified xsi:type="dcterms:W3CDTF">2017-09-20T08:09:55Z</dcterms:modified>
</cp:coreProperties>
</file>