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0" r:id="rId2"/>
    <p:sldId id="257" r:id="rId3"/>
    <p:sldId id="263" r:id="rId4"/>
    <p:sldId id="264" r:id="rId5"/>
    <p:sldId id="265" r:id="rId6"/>
    <p:sldId id="266" r:id="rId7"/>
    <p:sldId id="261" r:id="rId8"/>
    <p:sldId id="262" r:id="rId9"/>
  </p:sldIdLst>
  <p:sldSz cx="9144000" cy="6858000" type="screen4x3"/>
  <p:notesSz cx="67691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FFFF"/>
    <a:srgbClr val="0000FF"/>
    <a:srgbClr val="2E18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F6027-DF05-4018-ADD6-35E057ED39BA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8140E-9E36-44C3-B567-EC23D7DE3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683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2578" cy="4957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34910" y="0"/>
            <a:ext cx="2932578" cy="4957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31DAC-CACD-4166-A6DA-2790E622536D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749" y="4705905"/>
            <a:ext cx="5415602" cy="445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8641"/>
            <a:ext cx="2932578" cy="4957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34910" y="9408641"/>
            <a:ext cx="2932578" cy="4957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23AA4-5891-4A68-83C2-73ED116460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061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57F-A745-4ED8-BAAC-65D9F55C553F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0F8C-089A-4E9D-9D8D-25B943587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95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57F-A745-4ED8-BAAC-65D9F55C553F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0F8C-089A-4E9D-9D8D-25B943587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495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57F-A745-4ED8-BAAC-65D9F55C553F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0F8C-089A-4E9D-9D8D-25B943587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241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57F-A745-4ED8-BAAC-65D9F55C553F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0F8C-089A-4E9D-9D8D-25B943587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58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57F-A745-4ED8-BAAC-65D9F55C553F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0F8C-089A-4E9D-9D8D-25B943587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278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57F-A745-4ED8-BAAC-65D9F55C553F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0F8C-089A-4E9D-9D8D-25B943587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126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57F-A745-4ED8-BAAC-65D9F55C553F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0F8C-089A-4E9D-9D8D-25B943587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059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57F-A745-4ED8-BAAC-65D9F55C553F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0F8C-089A-4E9D-9D8D-25B943587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057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57F-A745-4ED8-BAAC-65D9F55C553F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0F8C-089A-4E9D-9D8D-25B943587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49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57F-A745-4ED8-BAAC-65D9F55C553F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0F8C-089A-4E9D-9D8D-25B943587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34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57F-A745-4ED8-BAAC-65D9F55C553F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0F8C-089A-4E9D-9D8D-25B943587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328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AA57F-A745-4ED8-BAAC-65D9F55C553F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D0F8C-089A-4E9D-9D8D-25B943587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939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916832"/>
            <a:ext cx="8835578" cy="3024336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Совместное заседание </a:t>
            </a:r>
            <a:r>
              <a:rPr lang="ru-RU" sz="1800" b="1" dirty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Координационного совета по области образования «Образование и педагогические науки» и Федерального учебно-методического объединения в системе высшего образования по укрупненной группе специальностей и направлений подготовки 44.00.00 «Образование и педагогические науки» </a:t>
            </a:r>
            <a:r>
              <a:rPr lang="ru-RU" sz="1800" b="1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20 июня 2017 года   </a:t>
            </a:r>
            <a: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  <a:t>        </a:t>
            </a:r>
            <a:r>
              <a:rPr lang="ru-RU" sz="2400" dirty="0">
                <a:solidFill>
                  <a:prstClr val="black"/>
                </a:solidFill>
              </a:rPr>
              <a:t/>
            </a:r>
            <a:br>
              <a:rPr lang="ru-RU" sz="2400" dirty="0">
                <a:solidFill>
                  <a:prstClr val="black"/>
                </a:solidFill>
              </a:rPr>
            </a:br>
            <a: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  <a:t>        </a:t>
            </a:r>
            <a:b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800" b="1" dirty="0" smtClean="0">
                <a:solidFill>
                  <a:srgbClr val="0000FF"/>
                </a:solidFill>
                <a:ea typeface="+mn-ea"/>
                <a:cs typeface="+mn-cs"/>
              </a:rPr>
              <a:t>Экспертная деятельность федерального учебно-методического </a:t>
            </a:r>
            <a:r>
              <a:rPr lang="ru-RU" sz="2800" b="1" dirty="0">
                <a:solidFill>
                  <a:srgbClr val="0000FF"/>
                </a:solidFill>
                <a:ea typeface="+mn-ea"/>
                <a:cs typeface="+mn-cs"/>
              </a:rPr>
              <a:t>объединения в системе высшего образования по укрупненным группам специальностей и направлений подготовки 44.00.00 Образование и педагогические </a:t>
            </a:r>
            <a:r>
              <a:rPr lang="ru-RU" sz="2800" b="1" dirty="0" smtClean="0">
                <a:solidFill>
                  <a:srgbClr val="0000FF"/>
                </a:solidFill>
                <a:ea typeface="+mn-ea"/>
                <a:cs typeface="+mn-cs"/>
              </a:rPr>
              <a:t>науки</a:t>
            </a:r>
            <a:r>
              <a:rPr lang="ru-RU" sz="24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4725144"/>
            <a:ext cx="5328592" cy="1752600"/>
          </a:xfrm>
        </p:spPr>
        <p:txBody>
          <a:bodyPr>
            <a:normAutofit/>
          </a:bodyPr>
          <a:lstStyle/>
          <a:p>
            <a:pPr algn="r"/>
            <a:endParaRPr lang="ru-RU" sz="2400" dirty="0" smtClean="0">
              <a:solidFill>
                <a:srgbClr val="0000FF"/>
              </a:solidFill>
            </a:endParaRPr>
          </a:p>
          <a:p>
            <a:pPr algn="r"/>
            <a:r>
              <a:rPr lang="ru-RU" sz="2200" dirty="0" smtClean="0">
                <a:solidFill>
                  <a:srgbClr val="0000FF"/>
                </a:solidFill>
              </a:rPr>
              <a:t>Руководитель аппарата ФУМО ВО «Образование и педагогические науки»</a:t>
            </a:r>
          </a:p>
          <a:p>
            <a:pPr algn="r"/>
            <a:r>
              <a:rPr lang="ru-RU" sz="2200" b="1" dirty="0" smtClean="0">
                <a:solidFill>
                  <a:srgbClr val="0000FF"/>
                </a:solidFill>
              </a:rPr>
              <a:t>Кондракова Ирина Эдуардовна</a:t>
            </a:r>
            <a:endParaRPr lang="ru-RU" sz="2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95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64807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Экспертиза ОПОП (в рамках комплексного проекта по модернизации педагогического образования)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20000"/>
          </a:bodyPr>
          <a:lstStyle/>
          <a:p>
            <a:pPr marL="0" indent="457200" algn="ctr">
              <a:buNone/>
            </a:pPr>
            <a:r>
              <a:rPr lang="ru-RU" sz="2200" b="1" i="1" dirty="0" smtClean="0"/>
              <a:t>На экспертизу в ФУМО ВО «Образование и педагогические науки» поступило:</a:t>
            </a:r>
          </a:p>
          <a:p>
            <a:pPr algn="just"/>
            <a:r>
              <a:rPr lang="ru-RU" sz="1900" b="1" dirty="0" smtClean="0"/>
              <a:t>6 ОПОП </a:t>
            </a:r>
            <a:r>
              <a:rPr lang="ru-RU" sz="1900" dirty="0" smtClean="0"/>
              <a:t>с профилем подготовки </a:t>
            </a:r>
            <a:r>
              <a:rPr lang="ru-RU" sz="1900" b="1" dirty="0"/>
              <a:t>«Педагог основного общего </a:t>
            </a:r>
            <a:r>
              <a:rPr lang="ru-RU" sz="1900" b="1" dirty="0" smtClean="0"/>
              <a:t>образования» </a:t>
            </a:r>
            <a:r>
              <a:rPr lang="ru-RU" sz="1900" dirty="0" smtClean="0"/>
              <a:t>из </a:t>
            </a:r>
            <a:r>
              <a:rPr lang="ru-RU" sz="1900" b="1" dirty="0" smtClean="0"/>
              <a:t>Федерального государственного автономного образовательного учреждения высшего образования «Казанский </a:t>
            </a:r>
            <a:r>
              <a:rPr lang="ru-RU" sz="1900" b="1" dirty="0"/>
              <a:t>(Приволжский) федеральный университет» (филиал-Елабуга) </a:t>
            </a:r>
            <a:r>
              <a:rPr lang="ru-RU" sz="1900" b="1" dirty="0" smtClean="0"/>
              <a:t>;</a:t>
            </a:r>
          </a:p>
          <a:p>
            <a:pPr algn="just"/>
            <a:endParaRPr lang="ru-RU" sz="1900" b="1" dirty="0" smtClean="0"/>
          </a:p>
          <a:p>
            <a:pPr algn="just"/>
            <a:r>
              <a:rPr lang="ru-RU" sz="1900" b="1" dirty="0" smtClean="0"/>
              <a:t>6 ОПОП </a:t>
            </a:r>
            <a:r>
              <a:rPr lang="ru-RU" sz="1900" dirty="0"/>
              <a:t>с </a:t>
            </a:r>
            <a:r>
              <a:rPr lang="ru-RU" sz="1900" dirty="0" smtClean="0"/>
              <a:t>профилем</a:t>
            </a:r>
            <a:r>
              <a:rPr lang="ru-RU" sz="1900" dirty="0"/>
              <a:t> </a:t>
            </a:r>
            <a:r>
              <a:rPr lang="ru-RU" sz="1900" dirty="0" smtClean="0"/>
              <a:t>подготовки </a:t>
            </a:r>
            <a:r>
              <a:rPr lang="ru-RU" sz="1900" b="1" dirty="0"/>
              <a:t>«Педагог начального общего образования</a:t>
            </a:r>
            <a:r>
              <a:rPr lang="ru-RU" sz="1900" b="1" dirty="0" smtClean="0"/>
              <a:t>» </a:t>
            </a:r>
            <a:r>
              <a:rPr lang="ru-RU" sz="1900" dirty="0" smtClean="0"/>
              <a:t>из </a:t>
            </a:r>
            <a:r>
              <a:rPr lang="ru-RU" sz="1900" b="1" dirty="0" smtClean="0"/>
              <a:t>Федерального государственного бюджетного образовательного  учреждения </a:t>
            </a:r>
            <a:r>
              <a:rPr lang="ru-RU" sz="1900" b="1" dirty="0"/>
              <a:t>высшего образования «Московский государственный психолого-педагогический </a:t>
            </a:r>
            <a:r>
              <a:rPr lang="ru-RU" sz="1900" b="1" dirty="0" smtClean="0"/>
              <a:t>университет»;</a:t>
            </a:r>
          </a:p>
          <a:p>
            <a:pPr algn="just"/>
            <a:endParaRPr lang="ru-RU" sz="1900" b="1" dirty="0" smtClean="0"/>
          </a:p>
          <a:p>
            <a:pPr algn="just"/>
            <a:r>
              <a:rPr lang="ru-RU" sz="1900" b="1" dirty="0" smtClean="0"/>
              <a:t>3 ОПОП </a:t>
            </a:r>
            <a:r>
              <a:rPr lang="ru-RU" sz="1900" dirty="0"/>
              <a:t>с профилем подготовки </a:t>
            </a:r>
            <a:r>
              <a:rPr lang="ru-RU" sz="1900" b="1" dirty="0"/>
              <a:t>«Руководитель образовательной организации</a:t>
            </a:r>
            <a:r>
              <a:rPr lang="ru-RU" sz="1900" b="1" dirty="0" smtClean="0"/>
              <a:t>» из Федерального государственного автономного образовательного учреждения </a:t>
            </a:r>
            <a:r>
              <a:rPr lang="ru-RU" sz="1900" b="1" dirty="0"/>
              <a:t>высшего образования «Национальный исследовательский университет «Высшая школа экономики</a:t>
            </a:r>
            <a:r>
              <a:rPr lang="ru-RU" sz="1900" b="1" dirty="0" smtClean="0"/>
              <a:t>»;</a:t>
            </a:r>
          </a:p>
          <a:p>
            <a:pPr algn="just"/>
            <a:endParaRPr lang="ru-RU" sz="1900" b="1" dirty="0" smtClean="0"/>
          </a:p>
          <a:p>
            <a:pPr algn="just"/>
            <a:r>
              <a:rPr lang="ru-RU" sz="2000" b="1" dirty="0" smtClean="0"/>
              <a:t>12 ОПОП </a:t>
            </a:r>
            <a:r>
              <a:rPr lang="ru-RU" sz="2000" dirty="0" smtClean="0"/>
              <a:t>с </a:t>
            </a:r>
            <a:r>
              <a:rPr lang="ru-RU" sz="2000" dirty="0"/>
              <a:t>профилем </a:t>
            </a:r>
            <a:r>
              <a:rPr lang="ru-RU" sz="2000" dirty="0" smtClean="0"/>
              <a:t>подготовки </a:t>
            </a:r>
            <a:r>
              <a:rPr lang="ru-RU" sz="2000" b="1" dirty="0" smtClean="0"/>
              <a:t>«Педагог-дефектолог</a:t>
            </a:r>
            <a:r>
              <a:rPr lang="ru-RU" sz="2000" b="1" dirty="0"/>
              <a:t>» </a:t>
            </a:r>
            <a:r>
              <a:rPr lang="ru-RU" sz="2000" b="1" dirty="0" smtClean="0"/>
              <a:t> из Федерального государственного бюджетного образовательного учреждения </a:t>
            </a:r>
            <a:r>
              <a:rPr lang="ru-RU" sz="2000" b="1" dirty="0"/>
              <a:t>высшего образования «Московский педагогический государственный университет»</a:t>
            </a:r>
          </a:p>
        </p:txBody>
      </p:sp>
    </p:spTree>
    <p:extLst>
      <p:ext uri="{BB962C8B-B14F-4D97-AF65-F5344CB8AC3E}">
        <p14:creationId xmlns:p14="http://schemas.microsoft.com/office/powerpoint/2010/main" val="40982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1979429"/>
              </p:ext>
            </p:extLst>
          </p:nvPr>
        </p:nvGraphicFramePr>
        <p:xfrm>
          <a:off x="179512" y="980728"/>
          <a:ext cx="8784976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368152"/>
                <a:gridCol w="56886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ВУЗ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ОПОП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ОПОП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rowSpan="6">
                  <a:txBody>
                    <a:bodyPr/>
                    <a:lstStyle/>
                    <a:p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 Казанский (Приволжский) федеральный университет» (филиал-Елабуга)</a:t>
                      </a:r>
                      <a:endParaRPr lang="ru-RU" sz="1600" b="1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 ОПОП уровня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бакалавриата с профилем «Педагог основного общего образования» с предметной специализацией «Математика»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2. ОПОП уровня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бакалавриата с профилем «Педагог основного общего образования» с предметной специализацией «История»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3. ОПОП уровня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магистратуры с профилем «Педагог основного общего образования» с предметной специализацией «Биология»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4. ОПОП уровня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магистратуры с профилем «Педагог основного общего образования» с предметной специализацией «Физика»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5. ОПОП уровня аспирантуры с профилем «Педагог основного общего образования» квалификация «Педагог – исследователь», «Педагог высшей школы»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6. ОПОП уровня аспирантуры с профилем «Педагог основного общего образования» квалификация «Педагог высшей школы»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Экспертиза ОПОП (в рамках комплексного проекта по модернизации педагогического образования)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35648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5402162"/>
              </p:ext>
            </p:extLst>
          </p:nvPr>
        </p:nvGraphicFramePr>
        <p:xfrm>
          <a:off x="107504" y="980728"/>
          <a:ext cx="8856984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152128"/>
                <a:gridCol w="5976664"/>
              </a:tblGrid>
              <a:tr h="44827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ВУЗ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Кол-во ОПОП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ОПОП</a:t>
                      </a:r>
                      <a:endParaRPr lang="ru-RU" sz="1600" dirty="0"/>
                    </a:p>
                  </a:txBody>
                  <a:tcPr/>
                </a:tc>
              </a:tr>
              <a:tr h="448274">
                <a:tc rowSpan="6">
                  <a:txBody>
                    <a:bodyPr/>
                    <a:lstStyle/>
                    <a:p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 Московский государственный психолого-педагогический университет</a:t>
                      </a:r>
                      <a:endParaRPr lang="ru-RU" sz="1600" b="1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1. ОПОП по уровню образования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бакалавриат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 с направленностью (профилем) «Педагог начального общего образования»; </a:t>
                      </a:r>
                      <a:endParaRPr lang="ru-RU" sz="16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/>
                </a:tc>
              </a:tr>
              <a:tr h="44827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2. ОПОП по уровню образования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бакалавриат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 с направленностью (профилем) «Педагог начального общего образования для обучающихся с особыми образовательными потребностями»;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/>
                </a:tc>
              </a:tr>
              <a:tr h="44827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3. ОПОП по уровню образования магистратура с направленностью (профилем) «Педагог начального общего образования» магистерская программа «Педагог-исследователь в начальном образовании» (исследовательская магистратура); </a:t>
                      </a:r>
                    </a:p>
                  </a:txBody>
                  <a:tcPr/>
                </a:tc>
              </a:tr>
              <a:tr h="44827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4. ОПОП по уровню образования магистратура с направленностью (профилем) «Педагог начального общего образования» магистерская программа «Психология и педагогика индивидуализации образования младших школьников» (профессиональная магистратура); </a:t>
                      </a:r>
                    </a:p>
                  </a:txBody>
                  <a:tcPr/>
                </a:tc>
              </a:tr>
              <a:tr h="44827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5. ОПОП по уровню образования аспирантуры с направленностью (профилем) «Педагог начального общего образования» «Проблемы обучения и развития младших школьников» (научно-исследовательская аспирантура); </a:t>
                      </a:r>
                    </a:p>
                  </a:txBody>
                  <a:tcPr/>
                </a:tc>
              </a:tr>
              <a:tr h="44827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6. ОПОП по уровню образования аспирантура с направленностью (профилем) «Педагог начального общего образования» «Социально-педагогический контекст воспитания младших школьников» (научно-методическая аспирантура).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Экспертиза ОПОП (в рамках комплексного проекта по модернизации педагогического образования)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9979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3897715"/>
              </p:ext>
            </p:extLst>
          </p:nvPr>
        </p:nvGraphicFramePr>
        <p:xfrm>
          <a:off x="179513" y="836712"/>
          <a:ext cx="8784974" cy="4988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5"/>
                <a:gridCol w="1224136"/>
                <a:gridCol w="5616623"/>
              </a:tblGrid>
              <a:tr h="102611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ВУЗ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Кол-во ОПОП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ОПОП</a:t>
                      </a:r>
                      <a:endParaRPr lang="ru-RU" dirty="0"/>
                    </a:p>
                  </a:txBody>
                  <a:tcPr/>
                </a:tc>
              </a:tr>
              <a:tr h="1026114">
                <a:tc rowSpan="3">
                  <a:txBody>
                    <a:bodyPr/>
                    <a:lstStyle/>
                    <a:p>
                      <a:r>
                        <a:rPr lang="ru-RU" sz="1600" b="1" dirty="0" smtClean="0"/>
                        <a:t>3.</a:t>
                      </a:r>
                      <a:r>
                        <a:rPr lang="ru-RU" sz="1600" b="1" baseline="0" dirty="0" smtClean="0"/>
                        <a:t>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Национальный исследовательский университет «Высшая школа экономики»</a:t>
                      </a:r>
                      <a:endParaRPr lang="ru-RU" sz="1600" b="1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ОПОП по уровню образования магистратура с профилем подготовки «Руководитель образовательной организации» с учетом федерального государственного образовательного стандарта высшего образования по направлению подготовки «Менеджмент»;</a:t>
                      </a:r>
                    </a:p>
                  </a:txBody>
                  <a:tcPr/>
                </a:tc>
              </a:tr>
              <a:tr h="102611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 ОПОП по уровню образования магистратура с профилем подготовки «Руководитель образовательной организации» с учетом федерального государственного образовательного стандарта высшего образования по направлению подготовки «Государственное и муниципальное управление»;</a:t>
                      </a:r>
                    </a:p>
                  </a:txBody>
                  <a:tcPr/>
                </a:tc>
              </a:tr>
              <a:tr h="102611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 ОПОП по уровню образования аспирантура с профилем подготовки «Руководитель образовательной организации», квалификация «Исследователь. Преподаватель-Исследователь».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Экспертиза ОПОП (в рамках комплексного проекта по модернизации педагогического образования)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31616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8939326"/>
              </p:ext>
            </p:extLst>
          </p:nvPr>
        </p:nvGraphicFramePr>
        <p:xfrm>
          <a:off x="35496" y="692696"/>
          <a:ext cx="9108504" cy="5867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7858"/>
                <a:gridCol w="821258"/>
                <a:gridCol w="6719388"/>
              </a:tblGrid>
              <a:tr h="52889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ВУЗ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Кол-во ОПОП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ОПОП</a:t>
                      </a:r>
                      <a:endParaRPr lang="ru-RU" sz="1400" dirty="0"/>
                    </a:p>
                  </a:txBody>
                  <a:tcPr/>
                </a:tc>
              </a:tr>
              <a:tr h="335198">
                <a:tc rowSpan="12">
                  <a:txBody>
                    <a:bodyPr/>
                    <a:lstStyle/>
                    <a:p>
                      <a:r>
                        <a:rPr lang="ru-RU" sz="1400" b="1" dirty="0" smtClean="0"/>
                        <a:t>4.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Московский педагогический государственный университет</a:t>
                      </a:r>
                      <a:endParaRPr lang="ru-RU" sz="1400" b="1" dirty="0"/>
                    </a:p>
                  </a:txBody>
                  <a:tcPr/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по уровню образования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бакалавриат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 профилем «Педагог-дефектолог» (Логопедия);</a:t>
                      </a:r>
                      <a:endParaRPr lang="ru-RU" sz="1200" dirty="0" smtClean="0">
                        <a:effectLst/>
                      </a:endParaRPr>
                    </a:p>
                  </a:txBody>
                  <a:tcPr/>
                </a:tc>
              </a:tr>
              <a:tr h="288032">
                <a:tc vMerge="1">
                  <a:txBody>
                    <a:bodyPr/>
                    <a:lstStyle/>
                    <a:p>
                      <a:endParaRPr lang="ru-RU" sz="14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по уровню образования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бакалавриат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 профилем «Педагог-дефектолог» (Сурдопедагогика);</a:t>
                      </a:r>
                      <a:endParaRPr lang="ru-RU" sz="1200" dirty="0" smtClean="0">
                        <a:effectLst/>
                      </a:endParaRPr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по уровню образования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бакалавриат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 профилем «Педагог-дефектолог» (Олигофренопедагогика);</a:t>
                      </a:r>
                      <a:endParaRPr lang="ru-RU" sz="1200" dirty="0" smtClean="0">
                        <a:effectLst/>
                      </a:endParaRPr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по уровню образования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бакалавриат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 профилем «Педагог-дефектолог» (Дошкольная дефектология);</a:t>
                      </a:r>
                      <a:endParaRPr lang="ru-RU" sz="1200" dirty="0" smtClean="0">
                        <a:effectLst/>
                      </a:endParaRPr>
                    </a:p>
                  </a:txBody>
                  <a:tcPr/>
                </a:tc>
              </a:tr>
              <a:tr h="40689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по уровню образования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бакалавриат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 профилем «Педагог-дефектолог» (Специальная психология);</a:t>
                      </a:r>
                      <a:endParaRPr lang="ru-RU" sz="1200" dirty="0" smtClean="0">
                        <a:effectLst/>
                      </a:endParaRPr>
                    </a:p>
                  </a:txBody>
                  <a:tcPr/>
                </a:tc>
              </a:tr>
              <a:tr h="52889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по уровню образования магистратура с профилем «Педагог-дефектолог» (Лечебная педагогика в дошкольной дефектологии);</a:t>
                      </a:r>
                      <a:endParaRPr lang="ru-RU" sz="1200" dirty="0" smtClean="0">
                        <a:effectLst/>
                      </a:endParaRPr>
                    </a:p>
                  </a:txBody>
                  <a:tcPr/>
                </a:tc>
              </a:tr>
              <a:tr h="42891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по уровню образования магистратура с профилем «Педагог-дефектолог» (Образование детей с ОВЗ в меняющемся мире);</a:t>
                      </a:r>
                      <a:endParaRPr lang="ru-RU" sz="1200" dirty="0" smtClean="0">
                        <a:effectLst/>
                      </a:endParaRPr>
                    </a:p>
                  </a:txBody>
                  <a:tcPr/>
                </a:tc>
              </a:tr>
              <a:tr h="40375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по уровню образования магистратура с профилем «Педагог-дефектолог» (Инклюзивное обучение в современном образовательном пространстве);</a:t>
                      </a:r>
                      <a:endParaRPr lang="ru-RU" sz="1200" dirty="0" smtClean="0">
                        <a:effectLst/>
                      </a:endParaRPr>
                    </a:p>
                  </a:txBody>
                  <a:tcPr/>
                </a:tc>
              </a:tr>
              <a:tr h="45061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по уровню образования магистратура с профилем «Педагог-дефектолог» (Проектная деятельность в логопедии);</a:t>
                      </a:r>
                      <a:endParaRPr lang="ru-RU" sz="1200" dirty="0" smtClean="0">
                        <a:effectLst/>
                      </a:endParaRPr>
                    </a:p>
                  </a:txBody>
                  <a:tcPr/>
                </a:tc>
              </a:tr>
              <a:tr h="42546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 по уровню образования магистратура с профилем «Педагог-дефектолог» (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Нейродефектология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комплексная реабилитация лиц с нарушениями коммуникации);</a:t>
                      </a:r>
                      <a:endParaRPr lang="ru-RU" sz="1200" dirty="0" smtClean="0">
                        <a:effectLst/>
                      </a:endParaRPr>
                    </a:p>
                  </a:txBody>
                  <a:tcPr/>
                </a:tc>
              </a:tr>
              <a:tr h="40031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 по уровню образования аспирантура с профилем «Педагог-дефектолог» (Педагог- исследователь (Коррекционная педагогика)); </a:t>
                      </a:r>
                      <a:endParaRPr lang="ru-RU" sz="1200" dirty="0" smtClean="0">
                        <a:effectLst/>
                      </a:endParaRPr>
                    </a:p>
                  </a:txBody>
                  <a:tcPr/>
                </a:tc>
              </a:tr>
              <a:tr h="52889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12. по уровню образования аспирантура с профилем «Педагог-дефектолог» (Педагог- исследователь (Специальная психология)).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</a:rPr>
              <a:t>Экспертиза ОПОП (в рамках комплексного проекта по модернизации педагогического образования)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16550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smtClean="0"/>
              <a:t>В экспертизе приняли участие </a:t>
            </a:r>
            <a:r>
              <a:rPr lang="ru-RU" sz="2400" b="1" dirty="0" smtClean="0"/>
              <a:t>47 экспертов </a:t>
            </a:r>
            <a:r>
              <a:rPr lang="ru-RU" sz="2400" dirty="0" smtClean="0"/>
              <a:t>из ВУЗов</a:t>
            </a:r>
            <a:r>
              <a:rPr lang="ru-RU" sz="2400" b="1" dirty="0" smtClean="0"/>
              <a:t>:</a:t>
            </a:r>
            <a:endParaRPr lang="ru-RU" sz="1100" dirty="0"/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ea typeface="Times New Roman"/>
              </a:rPr>
              <a:t>Алтайский государственный педагогический университет;</a:t>
            </a:r>
            <a:endParaRPr lang="ru-RU" sz="1600" dirty="0">
              <a:ea typeface="Times New Roman"/>
              <a:cs typeface="Times New Roman"/>
            </a:endParaRP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Вятский государственный </a:t>
            </a:r>
            <a:r>
              <a:rPr lang="ru-RU" sz="1600" dirty="0" smtClean="0">
                <a:solidFill>
                  <a:srgbClr val="000000"/>
                </a:solidFill>
              </a:rPr>
              <a:t>университет;</a:t>
            </a:r>
            <a:endParaRPr lang="ru-RU" sz="1600" dirty="0">
              <a:ea typeface="Times New Roman"/>
              <a:cs typeface="Times New Roman"/>
            </a:endParaRP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ea typeface="Times New Roman"/>
              </a:rPr>
              <a:t>Красноярский государственный педагогический университет им. В.П. Астафьева;</a:t>
            </a:r>
            <a:endParaRPr lang="ru-RU" sz="1600" dirty="0">
              <a:ea typeface="Times New Roman"/>
              <a:cs typeface="Times New Roman"/>
            </a:endParaRP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Магнитогорский государственный технический университет им. Г.И. </a:t>
            </a:r>
            <a:r>
              <a:rPr lang="ru-RU" sz="1600" dirty="0" smtClean="0">
                <a:solidFill>
                  <a:srgbClr val="000000"/>
                </a:solidFill>
              </a:rPr>
              <a:t>Носова;</a:t>
            </a:r>
            <a:endParaRPr lang="ru-RU" sz="1600" dirty="0">
              <a:ea typeface="Times New Roman"/>
              <a:cs typeface="Times New Roman"/>
            </a:endParaRP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Мордовский государственный педагогический институт имени </a:t>
            </a:r>
            <a:r>
              <a:rPr lang="ru-RU" sz="1600" dirty="0" err="1" smtClean="0">
                <a:solidFill>
                  <a:srgbClr val="000000"/>
                </a:solidFill>
              </a:rPr>
              <a:t>М.Е.Евсевьева</a:t>
            </a:r>
            <a:r>
              <a:rPr lang="ru-RU" sz="1600" dirty="0" smtClean="0">
                <a:solidFill>
                  <a:srgbClr val="000000"/>
                </a:solidFill>
              </a:rPr>
              <a:t>;</a:t>
            </a:r>
            <a:endParaRPr lang="ru-RU" sz="1600" dirty="0">
              <a:ea typeface="Times New Roman"/>
              <a:cs typeface="Times New Roman"/>
            </a:endParaRP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Московский педагогический государственный </a:t>
            </a:r>
            <a:r>
              <a:rPr lang="ru-RU" sz="1600" dirty="0" smtClean="0">
                <a:solidFill>
                  <a:srgbClr val="000000"/>
                </a:solidFill>
              </a:rPr>
              <a:t>университет;</a:t>
            </a:r>
            <a:endParaRPr lang="ru-RU" sz="1600" dirty="0">
              <a:ea typeface="Times New Roman"/>
              <a:cs typeface="Times New Roman"/>
            </a:endParaRP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 smtClean="0">
                <a:solidFill>
                  <a:srgbClr val="000000"/>
                </a:solidFill>
              </a:rPr>
              <a:t>Нижегородский </a:t>
            </a:r>
            <a:r>
              <a:rPr lang="ru-RU" sz="1600" dirty="0">
                <a:solidFill>
                  <a:srgbClr val="000000"/>
                </a:solidFill>
              </a:rPr>
              <a:t>государственный педагогический университет им. </a:t>
            </a:r>
            <a:r>
              <a:rPr lang="ru-RU" sz="1600" dirty="0" err="1">
                <a:solidFill>
                  <a:srgbClr val="000000"/>
                </a:solidFill>
              </a:rPr>
              <a:t>Козьмы</a:t>
            </a:r>
            <a:r>
              <a:rPr lang="ru-RU" sz="1600" dirty="0">
                <a:solidFill>
                  <a:srgbClr val="000000"/>
                </a:solidFill>
              </a:rPr>
              <a:t> Минина;</a:t>
            </a:r>
            <a:endParaRPr lang="ru-RU" sz="1600" dirty="0">
              <a:ea typeface="Times New Roman"/>
              <a:cs typeface="Times New Roman"/>
            </a:endParaRP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Новосибирский государственный педагогический </a:t>
            </a:r>
            <a:r>
              <a:rPr lang="ru-RU" sz="1600" dirty="0" smtClean="0">
                <a:solidFill>
                  <a:srgbClr val="000000"/>
                </a:solidFill>
              </a:rPr>
              <a:t>университет;</a:t>
            </a:r>
            <a:endParaRPr lang="ru-RU" sz="1600" dirty="0">
              <a:ea typeface="Times New Roman"/>
              <a:cs typeface="Times New Roman"/>
            </a:endParaRP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Оренбургский государственный педагогический </a:t>
            </a:r>
            <a:r>
              <a:rPr lang="ru-RU" sz="1600" dirty="0" smtClean="0">
                <a:solidFill>
                  <a:srgbClr val="000000"/>
                </a:solidFill>
              </a:rPr>
              <a:t>университет;</a:t>
            </a:r>
            <a:endParaRPr lang="ru-RU" sz="1600" dirty="0">
              <a:ea typeface="Times New Roman"/>
              <a:cs typeface="Times New Roman"/>
            </a:endParaRP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ea typeface="Calibri"/>
              </a:rPr>
              <a:t>Российский государственный педагогический университет им. А. И. Герцена;</a:t>
            </a:r>
            <a:endParaRPr lang="ru-RU" sz="1600" dirty="0">
              <a:ea typeface="Times New Roman"/>
              <a:cs typeface="Times New Roman"/>
            </a:endParaRP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 err="1">
                <a:solidFill>
                  <a:srgbClr val="000000"/>
                </a:solidFill>
              </a:rPr>
              <a:t>Сургутский</a:t>
            </a:r>
            <a:r>
              <a:rPr lang="ru-RU" sz="1600" dirty="0">
                <a:solidFill>
                  <a:srgbClr val="000000"/>
                </a:solidFill>
              </a:rPr>
              <a:t> государственный университет;</a:t>
            </a:r>
            <a:endParaRPr lang="ru-RU" sz="1600" dirty="0">
              <a:ea typeface="Times New Roman"/>
              <a:cs typeface="Times New Roman"/>
            </a:endParaRP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Таганрогский институт имени А. П. Чехова (филиал) «Ростовский государственный экономический университет (РИНХ</a:t>
            </a:r>
            <a:r>
              <a:rPr lang="ru-RU" sz="1600" dirty="0" smtClean="0">
                <a:solidFill>
                  <a:srgbClr val="000000"/>
                </a:solidFill>
              </a:rPr>
              <a:t>)»;</a:t>
            </a:r>
            <a:endParaRPr lang="ru-RU" sz="1600" dirty="0">
              <a:ea typeface="Times New Roman"/>
              <a:cs typeface="Times New Roman"/>
            </a:endParaRP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Тульский государственный педагогический университет им. Л.Н. Толстого;</a:t>
            </a:r>
            <a:endParaRPr lang="ru-RU" sz="1600" dirty="0">
              <a:ea typeface="Times New Roman"/>
              <a:cs typeface="Times New Roman"/>
            </a:endParaRP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Уральский государственный педагогический </a:t>
            </a:r>
            <a:r>
              <a:rPr lang="ru-RU" sz="1600" dirty="0" smtClean="0">
                <a:solidFill>
                  <a:srgbClr val="000000"/>
                </a:solidFill>
              </a:rPr>
              <a:t>университет;</a:t>
            </a:r>
            <a:endParaRPr lang="ru-RU" sz="1600" dirty="0">
              <a:ea typeface="Times New Roman"/>
              <a:cs typeface="Times New Roman"/>
            </a:endParaRP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Южно-Уральский государственный гуманитарно-педагогический университет;</a:t>
            </a:r>
            <a:endParaRPr lang="ru-RU" sz="1600" dirty="0">
              <a:ea typeface="Times New Roman"/>
              <a:cs typeface="Times New Roman"/>
            </a:endParaRP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</a:rPr>
              <a:t>Ярославский государственный педагогический университет им. К.Д. </a:t>
            </a:r>
            <a:r>
              <a:rPr lang="ru-RU" sz="1600" dirty="0" smtClean="0">
                <a:solidFill>
                  <a:srgbClr val="000000"/>
                </a:solidFill>
              </a:rPr>
              <a:t>Ушинского.</a:t>
            </a:r>
            <a:endParaRPr lang="ru-RU" sz="1600" dirty="0">
              <a:ea typeface="Times New Roman"/>
              <a:cs typeface="Times New Roman"/>
            </a:endParaRPr>
          </a:p>
          <a:p>
            <a:pPr lvl="0"/>
            <a:endParaRPr lang="ru-RU" sz="1400" dirty="0"/>
          </a:p>
          <a:p>
            <a:pPr lvl="0">
              <a:tabLst>
                <a:tab pos="457200" algn="l"/>
              </a:tabLst>
            </a:pPr>
            <a:endParaRPr lang="ru-RU" sz="1200" dirty="0">
              <a:latin typeface="Times New Roman"/>
              <a:ea typeface="Times New Roman"/>
            </a:endParaRPr>
          </a:p>
          <a:p>
            <a:pPr marL="514350" indent="-514350">
              <a:buFont typeface="+mj-lt"/>
              <a:buAutoNum type="arabicPeriod"/>
            </a:pPr>
            <a:endParaRPr lang="ru-RU" sz="1800" dirty="0"/>
          </a:p>
          <a:p>
            <a:pPr marL="514350" indent="-514350">
              <a:buFont typeface="+mj-lt"/>
              <a:buAutoNum type="arabicPeriod"/>
            </a:pPr>
            <a:endParaRPr lang="ru-RU" sz="1800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800" dirty="0"/>
          </a:p>
          <a:p>
            <a:pPr marL="514350" indent="-514350">
              <a:buFont typeface="+mj-lt"/>
              <a:buAutoNum type="arabicPeriod"/>
            </a:pPr>
            <a:endParaRPr lang="ru-RU" sz="1800" b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Экспертиза ОПОП (в рамках комплексного проекта по модернизации педагогического образования)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73807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dirty="0" smtClean="0"/>
              <a:t>По результатам экспертизы поступивших ОПОП сделаны следующие выводы:</a:t>
            </a:r>
          </a:p>
          <a:p>
            <a:pPr marL="0" indent="0" algn="ctr">
              <a:buNone/>
            </a:pPr>
            <a:endParaRPr lang="ru-RU" sz="2000" b="1" dirty="0" smtClean="0"/>
          </a:p>
          <a:p>
            <a:r>
              <a:rPr lang="ru-RU" sz="2400" dirty="0"/>
              <a:t>м</a:t>
            </a:r>
            <a:r>
              <a:rPr lang="ru-RU" sz="2400" dirty="0" smtClean="0"/>
              <a:t>огут быть рекомендованы  </a:t>
            </a:r>
            <a:r>
              <a:rPr lang="ru-RU" sz="2400" dirty="0"/>
              <a:t>к приемке </a:t>
            </a:r>
            <a:r>
              <a:rPr lang="ru-RU" sz="2400" dirty="0" smtClean="0"/>
              <a:t>Заказчиком </a:t>
            </a:r>
            <a:r>
              <a:rPr lang="ru-RU" sz="2400" b="1" dirty="0" smtClean="0"/>
              <a:t>– 4 программы;</a:t>
            </a:r>
          </a:p>
          <a:p>
            <a:endParaRPr lang="ru-RU" sz="2400" b="1" dirty="0" smtClean="0"/>
          </a:p>
          <a:p>
            <a:r>
              <a:rPr lang="ru-RU" sz="2400" dirty="0" smtClean="0">
                <a:solidFill>
                  <a:prstClr val="black"/>
                </a:solidFill>
              </a:rPr>
              <a:t>могут </a:t>
            </a:r>
            <a:r>
              <a:rPr lang="ru-RU" sz="2400" dirty="0">
                <a:solidFill>
                  <a:prstClr val="black"/>
                </a:solidFill>
              </a:rPr>
              <a:t>быть </a:t>
            </a:r>
            <a:r>
              <a:rPr lang="ru-RU" sz="2400" dirty="0" smtClean="0">
                <a:solidFill>
                  <a:prstClr val="black"/>
                </a:solidFill>
              </a:rPr>
              <a:t>рекомендованы  </a:t>
            </a:r>
            <a:r>
              <a:rPr lang="ru-RU" sz="2400" dirty="0">
                <a:solidFill>
                  <a:prstClr val="black"/>
                </a:solidFill>
              </a:rPr>
              <a:t>к приемке </a:t>
            </a:r>
            <a:r>
              <a:rPr lang="ru-RU" sz="2400" dirty="0" smtClean="0">
                <a:solidFill>
                  <a:prstClr val="black"/>
                </a:solidFill>
              </a:rPr>
              <a:t>Заказчиком, </a:t>
            </a:r>
            <a:r>
              <a:rPr lang="ru-RU" sz="2400" dirty="0" smtClean="0"/>
              <a:t>при </a:t>
            </a:r>
            <a:r>
              <a:rPr lang="ru-RU" sz="2400" dirty="0"/>
              <a:t>этом экспертиза выявила ряд направлений улучшения представленного документа, которые должны быть доведены до </a:t>
            </a:r>
            <a:r>
              <a:rPr lang="ru-RU" sz="2400" dirty="0" smtClean="0"/>
              <a:t>Исполнителя </a:t>
            </a:r>
            <a:r>
              <a:rPr lang="ru-RU" sz="2400" b="1" dirty="0" smtClean="0"/>
              <a:t>– 16 программ;</a:t>
            </a:r>
          </a:p>
          <a:p>
            <a:endParaRPr lang="ru-RU" sz="2400" b="1" dirty="0"/>
          </a:p>
          <a:p>
            <a:r>
              <a:rPr lang="ru-RU" sz="2400" dirty="0" smtClean="0"/>
              <a:t>не могут быть рекомендованы </a:t>
            </a:r>
            <a:r>
              <a:rPr lang="ru-RU" sz="2400" b="1" dirty="0" smtClean="0"/>
              <a:t>– 7 программ.</a:t>
            </a:r>
            <a:endParaRPr lang="ru-RU" sz="2400" b="1" dirty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Экспертиза ОПОП (в рамках комплексного проекта по модернизации педагогического образования)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64225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TM01859868[[fn=Термический]]</Template>
  <TotalTime>505</TotalTime>
  <Words>1068</Words>
  <Application>Microsoft Office PowerPoint</Application>
  <PresentationFormat>Экран (4:3)</PresentationFormat>
  <Paragraphs>94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Совместное заседание Координационного совета по области образования «Образование и педагогические науки» и Федерального учебно-методического объединения в системе высшего образования по укрупненной группе специальностей и направлений подготовки 44.00.00 «Образование и педагогические науки» 20 июня 2017 года                      Экспертная деятельность федерального учебно-методического объединения в системе высшего образования по укрупненным группам специальностей и направлений подготовки 44.00.00 Образование и педагогические науки  </vt:lpstr>
      <vt:lpstr>Экспертиза ОПОП (в рамках комплексного проекта по модернизации педагогического образования)</vt:lpstr>
      <vt:lpstr>Экспертиза ОПОП (в рамках комплексного проекта по модернизации педагогического образования)</vt:lpstr>
      <vt:lpstr>Экспертиза ОПОП (в рамках комплексного проекта по модернизации педагогического образования)</vt:lpstr>
      <vt:lpstr>Экспертиза ОПОП (в рамках комплексного проекта по модернизации педагогического образования)</vt:lpstr>
      <vt:lpstr>Экспертиза ОПОП (в рамках комплексного проекта по модернизации педагогического образования)</vt:lpstr>
      <vt:lpstr>Экспертиза ОПОП (в рамках комплексного проекта по модернизации педагогического образования)</vt:lpstr>
      <vt:lpstr>Экспертиза ОПОП (в рамках комплексного проекта по модернизации педагогического образования)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экспертизы учебной и учебно-методической литературы</dc:title>
  <dc:creator>User</dc:creator>
  <cp:lastModifiedBy>User</cp:lastModifiedBy>
  <cp:revision>49</cp:revision>
  <cp:lastPrinted>2016-04-21T13:36:44Z</cp:lastPrinted>
  <dcterms:created xsi:type="dcterms:W3CDTF">2016-04-21T07:18:14Z</dcterms:created>
  <dcterms:modified xsi:type="dcterms:W3CDTF">2017-07-10T10:08:12Z</dcterms:modified>
</cp:coreProperties>
</file>