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</p:sldMasterIdLst>
  <p:notesMasterIdLst>
    <p:notesMasterId r:id="rId19"/>
  </p:notesMasterIdLst>
  <p:sldIdLst>
    <p:sldId id="256" r:id="rId6"/>
    <p:sldId id="258" r:id="rId7"/>
    <p:sldId id="261" r:id="rId8"/>
    <p:sldId id="263" r:id="rId9"/>
    <p:sldId id="264" r:id="rId10"/>
    <p:sldId id="266" r:id="rId11"/>
    <p:sldId id="271" r:id="rId12"/>
    <p:sldId id="268" r:id="rId13"/>
    <p:sldId id="265" r:id="rId14"/>
    <p:sldId id="273" r:id="rId15"/>
    <p:sldId id="259" r:id="rId16"/>
    <p:sldId id="262" r:id="rId17"/>
    <p:sldId id="270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9;&#1090;&#1072;&#1090;&#1080;&#1089;&#1090;&#1080;&#1082;&#1072;%20&#1084;&#1086;&#1085;\2018\&#1086;&#1073;&#1097;&#1080;&#1077;%20&#1086;&#1073;&#1098;&#1077;&#1084;&#1099;%20&#1087;&#1077;&#1076;&#1072;&#1075;&#1086;&#1075;&#1080;&#1082;&#1072;%20201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diamond"/>
            <c:size val="4"/>
          </c:marker>
          <c:xVal>
            <c:numRef>
              <c:f>Лист1!$A$15:$A$23</c:f>
              <c:numCache>
                <c:formatCode>General</c:formatCode>
                <c:ptCount val="9"/>
                <c:pt idx="0">
                  <c:v>25</c:v>
                </c:pt>
                <c:pt idx="1">
                  <c:v>30</c:v>
                </c:pt>
                <c:pt idx="2">
                  <c:v>35</c:v>
                </c:pt>
                <c:pt idx="3">
                  <c:v>40</c:v>
                </c:pt>
                <c:pt idx="4">
                  <c:v>45</c:v>
                </c:pt>
                <c:pt idx="5">
                  <c:v>50</c:v>
                </c:pt>
                <c:pt idx="6">
                  <c:v>55</c:v>
                </c:pt>
                <c:pt idx="7">
                  <c:v>60</c:v>
                </c:pt>
                <c:pt idx="8">
                  <c:v>65</c:v>
                </c:pt>
              </c:numCache>
            </c:numRef>
          </c:xVal>
          <c:yVal>
            <c:numRef>
              <c:f>Лист1!$B$15:$B$23</c:f>
              <c:numCache>
                <c:formatCode>General</c:formatCode>
                <c:ptCount val="9"/>
                <c:pt idx="0">
                  <c:v>78488</c:v>
                </c:pt>
                <c:pt idx="1">
                  <c:v>151917</c:v>
                </c:pt>
                <c:pt idx="2">
                  <c:v>174418</c:v>
                </c:pt>
                <c:pt idx="3">
                  <c:v>198218</c:v>
                </c:pt>
                <c:pt idx="4">
                  <c:v>239695</c:v>
                </c:pt>
                <c:pt idx="5">
                  <c:v>239873</c:v>
                </c:pt>
                <c:pt idx="6">
                  <c:v>219162</c:v>
                </c:pt>
                <c:pt idx="7">
                  <c:v>171730</c:v>
                </c:pt>
                <c:pt idx="8">
                  <c:v>139734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7123-4494-AEC6-C598CDAEE0E2}"/>
            </c:ext>
          </c:extLst>
        </c:ser>
        <c:ser>
          <c:idx val="1"/>
          <c:order val="1"/>
          <c:marker>
            <c:symbol val="square"/>
            <c:size val="4"/>
          </c:marker>
          <c:xVal>
            <c:numRef>
              <c:f>Лист1!$A$15:$A$23</c:f>
              <c:numCache>
                <c:formatCode>General</c:formatCode>
                <c:ptCount val="9"/>
                <c:pt idx="0">
                  <c:v>25</c:v>
                </c:pt>
                <c:pt idx="1">
                  <c:v>30</c:v>
                </c:pt>
                <c:pt idx="2">
                  <c:v>35</c:v>
                </c:pt>
                <c:pt idx="3">
                  <c:v>40</c:v>
                </c:pt>
                <c:pt idx="4">
                  <c:v>45</c:v>
                </c:pt>
                <c:pt idx="5">
                  <c:v>50</c:v>
                </c:pt>
                <c:pt idx="6">
                  <c:v>55</c:v>
                </c:pt>
                <c:pt idx="7">
                  <c:v>60</c:v>
                </c:pt>
                <c:pt idx="8">
                  <c:v>65</c:v>
                </c:pt>
              </c:numCache>
            </c:numRef>
          </c:xVal>
          <c:yVal>
            <c:numRef>
              <c:f>Лист1!$G$15:$G$23</c:f>
              <c:numCache>
                <c:formatCode>General</c:formatCode>
                <c:ptCount val="9"/>
                <c:pt idx="0">
                  <c:v>89710.57401141194</c:v>
                </c:pt>
                <c:pt idx="1">
                  <c:v>143058.73936930165</c:v>
                </c:pt>
                <c:pt idx="2">
                  <c:v>199654.5541809499</c:v>
                </c:pt>
                <c:pt idx="3">
                  <c:v>243858.6231558513</c:v>
                </c:pt>
                <c:pt idx="4">
                  <c:v>260670.01856497038</c:v>
                </c:pt>
                <c:pt idx="5">
                  <c:v>243858.6231558513</c:v>
                </c:pt>
                <c:pt idx="6">
                  <c:v>199654.5541809499</c:v>
                </c:pt>
                <c:pt idx="7">
                  <c:v>143058.73936930165</c:v>
                </c:pt>
                <c:pt idx="8">
                  <c:v>89710.57401141194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7123-4494-AEC6-C598CDAEE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792960"/>
        <c:axId val="76794496"/>
      </c:scatterChart>
      <c:valAx>
        <c:axId val="76792960"/>
        <c:scaling>
          <c:orientation val="minMax"/>
          <c:min val="2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6794496"/>
        <c:crosses val="autoZero"/>
        <c:crossBetween val="midCat"/>
      </c:valAx>
      <c:valAx>
        <c:axId val="76794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6792960"/>
        <c:crosses val="autoZero"/>
        <c:crossBetween val="midCat"/>
        <c:majorUnit val="10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'общие объемы 2018 педагогика'!$A$43</c:f>
              <c:strCache>
                <c:ptCount val="1"/>
                <c:pt idx="0">
                  <c:v>Бакалавриат (специалитет)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'общие объемы 2018 педагогика'!$B$42:$F$42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'общие объемы 2018 педагогика'!$B$43:$F$43</c:f>
              <c:numCache>
                <c:formatCode>#,##0</c:formatCode>
                <c:ptCount val="5"/>
                <c:pt idx="0">
                  <c:v>44073</c:v>
                </c:pt>
                <c:pt idx="1">
                  <c:v>44173</c:v>
                </c:pt>
                <c:pt idx="2">
                  <c:v>46102</c:v>
                </c:pt>
                <c:pt idx="3">
                  <c:v>45935</c:v>
                </c:pt>
                <c:pt idx="4">
                  <c:v>45313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DC-470C-9179-82ED06894C6D}"/>
            </c:ext>
          </c:extLst>
        </c:ser>
        <c:ser>
          <c:idx val="1"/>
          <c:order val="1"/>
          <c:tx>
            <c:strRef>
              <c:f>'общие объемы 2018 педагогика'!$A$44</c:f>
              <c:strCache>
                <c:ptCount val="1"/>
                <c:pt idx="0">
                  <c:v>Магистратура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'общие объемы 2018 педагогика'!$B$42:$F$42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'общие объемы 2018 педагогика'!$B$44:$F$44</c:f>
              <c:numCache>
                <c:formatCode>General</c:formatCode>
                <c:ptCount val="5"/>
                <c:pt idx="0" formatCode="#,##0">
                  <c:v>37807</c:v>
                </c:pt>
                <c:pt idx="1">
                  <c:v>37857</c:v>
                </c:pt>
                <c:pt idx="2">
                  <c:v>42748</c:v>
                </c:pt>
                <c:pt idx="3">
                  <c:v>42915</c:v>
                </c:pt>
                <c:pt idx="4">
                  <c:v>43537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DC-470C-9179-82ED06894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455552"/>
        <c:axId val="80457088"/>
      </c:barChart>
      <c:catAx>
        <c:axId val="80455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ru-RU"/>
          </a:p>
        </c:txPr>
        <c:crossAx val="80457088"/>
        <c:crosses val="autoZero"/>
        <c:auto val="1"/>
        <c:lblAlgn val="ctr"/>
        <c:lblOffset val="100"/>
        <c:noMultiLvlLbl val="0"/>
      </c:catAx>
      <c:valAx>
        <c:axId val="80457088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ru-RU"/>
          </a:p>
        </c:txPr>
        <c:crossAx val="80455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4274838608110287"/>
          <c:y val="0.19687277294392763"/>
          <c:w val="0.33052619452080445"/>
          <c:h val="0.54016622922134727"/>
        </c:manualLayout>
      </c:layout>
      <c:overlay val="0"/>
      <c:txPr>
        <a:bodyPr/>
        <a:lstStyle/>
        <a:p>
          <a:pPr>
            <a:defRPr sz="14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число участников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Участие в КЭГ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DC-4F28-A5DA-0683E803EF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обучающихся, получивших оценки "4" и "5"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Участие в КЭГ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DC-4F28-A5DA-0683E803EF8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заключивших договоры о целевом обучении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Участие в КЭГ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2DC-4F28-A5DA-0683E803E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128192"/>
        <c:axId val="91129728"/>
      </c:barChart>
      <c:catAx>
        <c:axId val="9112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129728"/>
        <c:crosses val="autoZero"/>
        <c:auto val="1"/>
        <c:lblAlgn val="ctr"/>
        <c:lblOffset val="100"/>
        <c:noMultiLvlLbl val="0"/>
      </c:catAx>
      <c:valAx>
        <c:axId val="91129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12819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/>
            </a:pPr>
            <a:endParaRPr lang="ru-RU"/>
          </a:p>
        </c:txPr>
      </c:legendEntry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 i="0" baseline="0"/>
            </a:pPr>
            <a:r>
              <a:rPr lang="ru-RU" sz="1200" b="1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обучающихся, заключивших договоры</a:t>
            </a:r>
          </a:p>
          <a:p>
            <a:pPr>
              <a:defRPr b="1" i="0" baseline="0"/>
            </a:pPr>
            <a:r>
              <a:rPr lang="ru-RU" sz="1200" b="1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целевом обучении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Бакалавриат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Заключение договоров о целевом обучении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3C-4518-AFB3-E0CF4DB13C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Магистратура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Заключение договоров о целевом обучении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3C-4518-AFB3-E0CF4DB13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151744"/>
        <c:axId val="91150208"/>
      </c:barChart>
      <c:valAx>
        <c:axId val="911502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crossAx val="91151744"/>
        <c:crosses val="autoZero"/>
        <c:crossBetween val="between"/>
      </c:valAx>
      <c:catAx>
        <c:axId val="9115174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91150208"/>
        <c:crosses val="autoZero"/>
        <c:auto val="1"/>
        <c:lblAlgn val="ctr"/>
        <c:lblOffset val="100"/>
        <c:noMultiLvlLbl val="0"/>
      </c:catAx>
    </c:plotArea>
    <c:legend>
      <c:legendPos val="r"/>
      <c:overlay val="0"/>
      <c:txPr>
        <a:bodyPr/>
        <a:lstStyle/>
        <a:p>
          <a:pPr>
            <a:defRPr sz="10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КЭГ по вузам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КЭГ по вузам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1. СГУ им. Питирима Сорокина</c:v>
                </c:pt>
                <c:pt idx="1">
                  <c:v>2. УлГПУ</c:v>
                </c:pt>
                <c:pt idx="2">
                  <c:v>3. УрГПУ</c:v>
                </c:pt>
                <c:pt idx="3">
                  <c:v>4. АлтГПУ</c:v>
                </c:pt>
                <c:pt idx="4">
                  <c:v>5. НГПУ им. К. Минина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</c:v>
                </c:pt>
                <c:pt idx="1">
                  <c:v>22</c:v>
                </c:pt>
                <c:pt idx="2">
                  <c:v>9</c:v>
                </c:pt>
                <c:pt idx="3">
                  <c:v>11</c:v>
                </c:pt>
                <c:pt idx="4">
                  <c:v>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12-4714-91EE-139DCBA14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440864122166991"/>
          <c:y val="0.17129402549800191"/>
          <c:w val="0.39108825922381235"/>
          <c:h val="0.7889989011448626"/>
        </c:manualLayout>
      </c:layout>
      <c:overlay val="0"/>
      <c:txPr>
        <a:bodyPr/>
        <a:lstStyle/>
        <a:p>
          <a:pPr>
            <a:defRPr sz="10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DB146-628E-4115-B0D1-BC337172EBA4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1896FB-AA63-4F90-94C1-EB863C8D58E9}">
      <dgm:prSet phldrT="[Текст]" custT="1"/>
      <dgm:spPr/>
      <dgm:t>
        <a:bodyPr/>
        <a:lstStyle/>
        <a:p>
          <a:r>
            <a:rPr lang="ru-RU" sz="3200" dirty="0" smtClean="0"/>
            <a:t>Цель проекта</a:t>
          </a:r>
          <a:endParaRPr lang="ru-RU" sz="3200" dirty="0"/>
        </a:p>
      </dgm:t>
    </dgm:pt>
    <dgm:pt modelId="{3F2AC911-B067-4290-B007-B44CCCBA4842}" type="parTrans" cxnId="{1519DA33-D779-4F57-A8D2-399AAFBDB219}">
      <dgm:prSet/>
      <dgm:spPr/>
      <dgm:t>
        <a:bodyPr/>
        <a:lstStyle/>
        <a:p>
          <a:endParaRPr lang="ru-RU"/>
        </a:p>
      </dgm:t>
    </dgm:pt>
    <dgm:pt modelId="{74E144A7-9F65-4D17-A288-06D09DB4B4BE}" type="sibTrans" cxnId="{1519DA33-D779-4F57-A8D2-399AAFBDB219}">
      <dgm:prSet/>
      <dgm:spPr/>
      <dgm:t>
        <a:bodyPr/>
        <a:lstStyle/>
        <a:p>
          <a:endParaRPr lang="ru-RU"/>
        </a:p>
      </dgm:t>
    </dgm:pt>
    <dgm:pt modelId="{9197BF03-E7C1-4CC9-BD34-79473CEC0166}">
      <dgm:prSet phldrT="[Текст]"/>
      <dgm:spPr/>
      <dgm:t>
        <a:bodyPr/>
        <a:lstStyle/>
        <a:p>
          <a:r>
            <a:rPr lang="ru-RU" dirty="0" smtClean="0">
              <a:effectLst/>
              <a:latin typeface="Times New Roman"/>
              <a:ea typeface="Times New Roman"/>
            </a:rPr>
            <a:t>Трансформация </a:t>
          </a:r>
          <a:r>
            <a:rPr lang="ru-RU" strike="noStrike" dirty="0" smtClean="0">
              <a:solidFill>
                <a:schemeClr val="tx1"/>
              </a:solidFill>
              <a:effectLst/>
              <a:latin typeface="Times New Roman"/>
              <a:ea typeface="Times New Roman"/>
            </a:rPr>
            <a:t>схемы</a:t>
          </a:r>
          <a:r>
            <a:rPr lang="ru-RU" dirty="0" smtClean="0">
              <a:effectLst/>
              <a:latin typeface="Times New Roman"/>
              <a:ea typeface="Times New Roman"/>
            </a:rPr>
            <a:t> целевого приема  в модель целевой подготовки педагогов в рамках образовательной отрасли  «Образование и педагогические науки» с учетом базовых потребностей субъектов Российской Федерации</a:t>
          </a:r>
          <a:endParaRPr lang="ru-RU" dirty="0"/>
        </a:p>
      </dgm:t>
    </dgm:pt>
    <dgm:pt modelId="{E589A013-7894-433A-9C61-12234D962094}" type="parTrans" cxnId="{B97E79DF-9D49-4859-AFEE-727BCB72DD2D}">
      <dgm:prSet/>
      <dgm:spPr/>
      <dgm:t>
        <a:bodyPr/>
        <a:lstStyle/>
        <a:p>
          <a:endParaRPr lang="ru-RU"/>
        </a:p>
      </dgm:t>
    </dgm:pt>
    <dgm:pt modelId="{F8DB550B-082A-4293-BFB5-94DD6193E570}" type="sibTrans" cxnId="{B97E79DF-9D49-4859-AFEE-727BCB72DD2D}">
      <dgm:prSet/>
      <dgm:spPr/>
      <dgm:t>
        <a:bodyPr/>
        <a:lstStyle/>
        <a:p>
          <a:endParaRPr lang="ru-RU"/>
        </a:p>
      </dgm:t>
    </dgm:pt>
    <dgm:pt modelId="{E5404DBC-FC89-4BC0-B7B1-22294A82500B}" type="pres">
      <dgm:prSet presAssocID="{4C7DB146-628E-4115-B0D1-BC337172EBA4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ABFF121B-D53F-4DD5-9BCB-DADFBA08C804}" type="pres">
      <dgm:prSet presAssocID="{991896FB-AA63-4F90-94C1-EB863C8D58E9}" presName="withChildren" presStyleCnt="0"/>
      <dgm:spPr/>
    </dgm:pt>
    <dgm:pt modelId="{F14A2B4C-5973-44A3-8860-7C274C8713AB}" type="pres">
      <dgm:prSet presAssocID="{991896FB-AA63-4F90-94C1-EB863C8D58E9}" presName="bigCircle" presStyleLbl="vennNode1" presStyleIdx="0" presStyleCnt="2"/>
      <dgm:spPr/>
    </dgm:pt>
    <dgm:pt modelId="{5B1147F7-7641-48C9-B884-D036F2EB5D7C}" type="pres">
      <dgm:prSet presAssocID="{991896FB-AA63-4F90-94C1-EB863C8D58E9}" presName="medCircle" presStyleLbl="vennNode1" presStyleIdx="1" presStyleCnt="2" custLinFactNeighborX="-13192" custLinFactNeighborY="3029"/>
      <dgm:spPr/>
    </dgm:pt>
    <dgm:pt modelId="{4B2FE445-1C44-4711-A557-3D91531EEB77}" type="pres">
      <dgm:prSet presAssocID="{991896FB-AA63-4F90-94C1-EB863C8D58E9}" presName="txLvl1" presStyleLbl="revTx" presStyleIdx="0" presStyleCnt="2" custLinFactY="-38480" custLinFactNeighborX="-5200" custLinFactNeighborY="-100000"/>
      <dgm:spPr/>
      <dgm:t>
        <a:bodyPr/>
        <a:lstStyle/>
        <a:p>
          <a:endParaRPr lang="ru-RU"/>
        </a:p>
      </dgm:t>
    </dgm:pt>
    <dgm:pt modelId="{49FB8006-318D-487A-8379-C04C27A74DB3}" type="pres">
      <dgm:prSet presAssocID="{991896FB-AA63-4F90-94C1-EB863C8D58E9}" presName="lin" presStyleCnt="0"/>
      <dgm:spPr/>
    </dgm:pt>
    <dgm:pt modelId="{89507913-B262-45F5-B4FA-2688B1D0F9DC}" type="pres">
      <dgm:prSet presAssocID="{9197BF03-E7C1-4CC9-BD34-79473CEC0166}" presName="txLvl2" presStyleLbl="revTx" presStyleIdx="1" presStyleCnt="2" custLinFactNeighborX="1066" custLinFactNeighborY="10026"/>
      <dgm:spPr/>
      <dgm:t>
        <a:bodyPr/>
        <a:lstStyle/>
        <a:p>
          <a:endParaRPr lang="ru-RU"/>
        </a:p>
      </dgm:t>
    </dgm:pt>
  </dgm:ptLst>
  <dgm:cxnLst>
    <dgm:cxn modelId="{1519DA33-D779-4F57-A8D2-399AAFBDB219}" srcId="{4C7DB146-628E-4115-B0D1-BC337172EBA4}" destId="{991896FB-AA63-4F90-94C1-EB863C8D58E9}" srcOrd="0" destOrd="0" parTransId="{3F2AC911-B067-4290-B007-B44CCCBA4842}" sibTransId="{74E144A7-9F65-4D17-A288-06D09DB4B4BE}"/>
    <dgm:cxn modelId="{08FAEDB8-2678-4260-B8C8-5D80B0B30A8E}" type="presOf" srcId="{4C7DB146-628E-4115-B0D1-BC337172EBA4}" destId="{E5404DBC-FC89-4BC0-B7B1-22294A82500B}" srcOrd="0" destOrd="0" presId="urn:microsoft.com/office/officeart/2008/layout/VerticalCircleList"/>
    <dgm:cxn modelId="{B97E79DF-9D49-4859-AFEE-727BCB72DD2D}" srcId="{991896FB-AA63-4F90-94C1-EB863C8D58E9}" destId="{9197BF03-E7C1-4CC9-BD34-79473CEC0166}" srcOrd="0" destOrd="0" parTransId="{E589A013-7894-433A-9C61-12234D962094}" sibTransId="{F8DB550B-082A-4293-BFB5-94DD6193E570}"/>
    <dgm:cxn modelId="{A9EF2DD6-AC4D-4CA6-9F71-A4B8E4EEB1D6}" type="presOf" srcId="{991896FB-AA63-4F90-94C1-EB863C8D58E9}" destId="{4B2FE445-1C44-4711-A557-3D91531EEB77}" srcOrd="0" destOrd="0" presId="urn:microsoft.com/office/officeart/2008/layout/VerticalCircleList"/>
    <dgm:cxn modelId="{457E3C83-C635-480F-BA15-8863E35BEF20}" type="presOf" srcId="{9197BF03-E7C1-4CC9-BD34-79473CEC0166}" destId="{89507913-B262-45F5-B4FA-2688B1D0F9DC}" srcOrd="0" destOrd="0" presId="urn:microsoft.com/office/officeart/2008/layout/VerticalCircleList"/>
    <dgm:cxn modelId="{C2CF5EB4-9E83-47A5-AF5A-9A660DC12459}" type="presParOf" srcId="{E5404DBC-FC89-4BC0-B7B1-22294A82500B}" destId="{ABFF121B-D53F-4DD5-9BCB-DADFBA08C804}" srcOrd="0" destOrd="0" presId="urn:microsoft.com/office/officeart/2008/layout/VerticalCircleList"/>
    <dgm:cxn modelId="{57E9ED22-0B18-4C19-BFB4-9120B9B965E8}" type="presParOf" srcId="{ABFF121B-D53F-4DD5-9BCB-DADFBA08C804}" destId="{F14A2B4C-5973-44A3-8860-7C274C8713AB}" srcOrd="0" destOrd="0" presId="urn:microsoft.com/office/officeart/2008/layout/VerticalCircleList"/>
    <dgm:cxn modelId="{A66F2983-A2D3-489E-8EC5-6BF568E217CE}" type="presParOf" srcId="{ABFF121B-D53F-4DD5-9BCB-DADFBA08C804}" destId="{5B1147F7-7641-48C9-B884-D036F2EB5D7C}" srcOrd="1" destOrd="0" presId="urn:microsoft.com/office/officeart/2008/layout/VerticalCircleList"/>
    <dgm:cxn modelId="{0173A60B-F0BD-486D-8235-A406F42F8ECB}" type="presParOf" srcId="{ABFF121B-D53F-4DD5-9BCB-DADFBA08C804}" destId="{4B2FE445-1C44-4711-A557-3D91531EEB77}" srcOrd="2" destOrd="0" presId="urn:microsoft.com/office/officeart/2008/layout/VerticalCircleList"/>
    <dgm:cxn modelId="{3C66270C-E054-4416-9FFD-A6CBAD27E704}" type="presParOf" srcId="{ABFF121B-D53F-4DD5-9BCB-DADFBA08C804}" destId="{49FB8006-318D-487A-8379-C04C27A74DB3}" srcOrd="3" destOrd="0" presId="urn:microsoft.com/office/officeart/2008/layout/VerticalCircleList"/>
    <dgm:cxn modelId="{DEA16118-1B2C-4B6A-8B60-547C8490C665}" type="presParOf" srcId="{49FB8006-318D-487A-8379-C04C27A74DB3}" destId="{89507913-B262-45F5-B4FA-2688B1D0F9DC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066D29-1B4E-402F-A198-159EDE6B97F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F6B7DB-5AF5-4A48-8CFC-A6646AC75D4F}">
      <dgm:prSet phldrT="[Текст]" custT="1"/>
      <dgm:spPr/>
      <dgm:t>
        <a:bodyPr/>
        <a:lstStyle/>
        <a:p>
          <a:r>
            <a:rPr lang="ru-RU" sz="1800" b="1" dirty="0" smtClean="0"/>
            <a:t>61</a:t>
          </a:r>
          <a:r>
            <a:rPr lang="ru-RU" sz="1800" dirty="0" smtClean="0"/>
            <a:t> человек из числа научно-педагогических работников вузов</a:t>
          </a:r>
          <a:endParaRPr lang="ru-RU" sz="1800" b="1" dirty="0"/>
        </a:p>
      </dgm:t>
    </dgm:pt>
    <dgm:pt modelId="{320D0F6A-EC65-409F-877F-5BB7A19A3C5E}" type="parTrans" cxnId="{A54D3F4A-9FB0-42EE-9104-33291608985F}">
      <dgm:prSet/>
      <dgm:spPr/>
      <dgm:t>
        <a:bodyPr/>
        <a:lstStyle/>
        <a:p>
          <a:endParaRPr lang="ru-RU" sz="1800" b="1"/>
        </a:p>
      </dgm:t>
    </dgm:pt>
    <dgm:pt modelId="{B1722086-74D6-4232-8DCC-97B910D49C92}" type="sibTrans" cxnId="{A54D3F4A-9FB0-42EE-9104-33291608985F}">
      <dgm:prSet/>
      <dgm:spPr/>
      <dgm:t>
        <a:bodyPr/>
        <a:lstStyle/>
        <a:p>
          <a:endParaRPr lang="ru-RU" sz="1800" b="1"/>
        </a:p>
      </dgm:t>
    </dgm:pt>
    <dgm:pt modelId="{C6FE28F1-DEDA-43DB-833F-D29F5064BBB0}">
      <dgm:prSet phldrT="[Текст]" custT="1"/>
      <dgm:spPr/>
      <dgm:t>
        <a:bodyPr/>
        <a:lstStyle/>
        <a:p>
          <a:r>
            <a:rPr lang="ru-RU" sz="1800" b="1" dirty="0" smtClean="0"/>
            <a:t>6</a:t>
          </a:r>
          <a:r>
            <a:rPr lang="ru-RU" sz="1800" dirty="0" smtClean="0"/>
            <a:t> человек из числа специалистов региональных органов управления образованием</a:t>
          </a:r>
          <a:endParaRPr lang="ru-RU" sz="1800" b="1" dirty="0"/>
        </a:p>
      </dgm:t>
    </dgm:pt>
    <dgm:pt modelId="{5BC8FD24-9682-47B7-9EE9-501642892BEC}" type="parTrans" cxnId="{0666A24D-C64B-46F6-A311-4C1956F63E46}">
      <dgm:prSet/>
      <dgm:spPr/>
      <dgm:t>
        <a:bodyPr/>
        <a:lstStyle/>
        <a:p>
          <a:endParaRPr lang="ru-RU" sz="1800" b="1"/>
        </a:p>
      </dgm:t>
    </dgm:pt>
    <dgm:pt modelId="{91F03C0F-507F-4778-A304-27F1B101A8A3}" type="sibTrans" cxnId="{0666A24D-C64B-46F6-A311-4C1956F63E46}">
      <dgm:prSet/>
      <dgm:spPr/>
      <dgm:t>
        <a:bodyPr/>
        <a:lstStyle/>
        <a:p>
          <a:endParaRPr lang="ru-RU" sz="1800" b="1"/>
        </a:p>
      </dgm:t>
    </dgm:pt>
    <dgm:pt modelId="{E3352F02-64AD-4BD3-A295-875A9367917D}">
      <dgm:prSet phldrT="[Текст]" custT="1"/>
      <dgm:spPr/>
      <dgm:t>
        <a:bodyPr/>
        <a:lstStyle/>
        <a:p>
          <a:r>
            <a:rPr lang="ru-RU" sz="1600" b="1" dirty="0" smtClean="0"/>
            <a:t>14</a:t>
          </a:r>
          <a:r>
            <a:rPr lang="ru-RU" sz="1600" dirty="0" smtClean="0"/>
            <a:t> человек из числа педагогических работников общеобразовательных организаций и организаций среднего профессионального образования</a:t>
          </a:r>
          <a:endParaRPr lang="ru-RU" sz="1600" b="1" dirty="0"/>
        </a:p>
      </dgm:t>
    </dgm:pt>
    <dgm:pt modelId="{8DCFFC6A-B550-42B5-83AF-AAC0CBA4835C}" type="sibTrans" cxnId="{C7B6DEB4-3F89-4CDB-B0B9-A73A7BD5A81C}">
      <dgm:prSet/>
      <dgm:spPr/>
      <dgm:t>
        <a:bodyPr/>
        <a:lstStyle/>
        <a:p>
          <a:endParaRPr lang="ru-RU" sz="1800" b="1"/>
        </a:p>
      </dgm:t>
    </dgm:pt>
    <dgm:pt modelId="{C5D33D3E-1978-41A2-94A5-7460C1E952BE}" type="parTrans" cxnId="{C7B6DEB4-3F89-4CDB-B0B9-A73A7BD5A81C}">
      <dgm:prSet/>
      <dgm:spPr/>
      <dgm:t>
        <a:bodyPr/>
        <a:lstStyle/>
        <a:p>
          <a:endParaRPr lang="ru-RU" sz="1800" b="1"/>
        </a:p>
      </dgm:t>
    </dgm:pt>
    <dgm:pt modelId="{F9019E77-4CF3-4F48-96E3-F9C719E16A25}" type="pres">
      <dgm:prSet presAssocID="{CB066D29-1B4E-402F-A198-159EDE6B97F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D2C799-E360-4DE3-96BA-F022696FD8CF}" type="pres">
      <dgm:prSet presAssocID="{79F6B7DB-5AF5-4A48-8CFC-A6646AC75D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3CEE8-1E0B-4EEC-A646-6BCE94E0111F}" type="pres">
      <dgm:prSet presAssocID="{B1722086-74D6-4232-8DCC-97B910D49C92}" presName="sibTrans" presStyleCnt="0"/>
      <dgm:spPr/>
    </dgm:pt>
    <dgm:pt modelId="{C847B403-C048-42F6-9807-B124EE14CA55}" type="pres">
      <dgm:prSet presAssocID="{E3352F02-64AD-4BD3-A295-875A9367917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AD283-D294-4268-A762-895A968B3563}" type="pres">
      <dgm:prSet presAssocID="{8DCFFC6A-B550-42B5-83AF-AAC0CBA4835C}" presName="sibTrans" presStyleCnt="0"/>
      <dgm:spPr/>
    </dgm:pt>
    <dgm:pt modelId="{E45FA34B-569E-4110-A65C-998FB460A02B}" type="pres">
      <dgm:prSet presAssocID="{C6FE28F1-DEDA-43DB-833F-D29F5064BBB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B6DEB4-3F89-4CDB-B0B9-A73A7BD5A81C}" srcId="{CB066D29-1B4E-402F-A198-159EDE6B97F7}" destId="{E3352F02-64AD-4BD3-A295-875A9367917D}" srcOrd="1" destOrd="0" parTransId="{C5D33D3E-1978-41A2-94A5-7460C1E952BE}" sibTransId="{8DCFFC6A-B550-42B5-83AF-AAC0CBA4835C}"/>
    <dgm:cxn modelId="{342E60B2-64F2-4D6C-9FC4-2DD2C0FE5B29}" type="presOf" srcId="{C6FE28F1-DEDA-43DB-833F-D29F5064BBB0}" destId="{E45FA34B-569E-4110-A65C-998FB460A02B}" srcOrd="0" destOrd="0" presId="urn:microsoft.com/office/officeart/2005/8/layout/default"/>
    <dgm:cxn modelId="{7117A260-1B9C-49EE-AE50-95B4C8C6BAF6}" type="presOf" srcId="{79F6B7DB-5AF5-4A48-8CFC-A6646AC75D4F}" destId="{8AD2C799-E360-4DE3-96BA-F022696FD8CF}" srcOrd="0" destOrd="0" presId="urn:microsoft.com/office/officeart/2005/8/layout/default"/>
    <dgm:cxn modelId="{BDC949B8-1E2A-4DE0-8E92-2311FCDD7EFB}" type="presOf" srcId="{CB066D29-1B4E-402F-A198-159EDE6B97F7}" destId="{F9019E77-4CF3-4F48-96E3-F9C719E16A25}" srcOrd="0" destOrd="0" presId="urn:microsoft.com/office/officeart/2005/8/layout/default"/>
    <dgm:cxn modelId="{44710576-0B20-4BAF-A66A-D2C5DE88C872}" type="presOf" srcId="{E3352F02-64AD-4BD3-A295-875A9367917D}" destId="{C847B403-C048-42F6-9807-B124EE14CA55}" srcOrd="0" destOrd="0" presId="urn:microsoft.com/office/officeart/2005/8/layout/default"/>
    <dgm:cxn modelId="{0666A24D-C64B-46F6-A311-4C1956F63E46}" srcId="{CB066D29-1B4E-402F-A198-159EDE6B97F7}" destId="{C6FE28F1-DEDA-43DB-833F-D29F5064BBB0}" srcOrd="2" destOrd="0" parTransId="{5BC8FD24-9682-47B7-9EE9-501642892BEC}" sibTransId="{91F03C0F-507F-4778-A304-27F1B101A8A3}"/>
    <dgm:cxn modelId="{A54D3F4A-9FB0-42EE-9104-33291608985F}" srcId="{CB066D29-1B4E-402F-A198-159EDE6B97F7}" destId="{79F6B7DB-5AF5-4A48-8CFC-A6646AC75D4F}" srcOrd="0" destOrd="0" parTransId="{320D0F6A-EC65-409F-877F-5BB7A19A3C5E}" sibTransId="{B1722086-74D6-4232-8DCC-97B910D49C92}"/>
    <dgm:cxn modelId="{40C1D2C6-8F53-48E7-9CC1-6425424EEE99}" type="presParOf" srcId="{F9019E77-4CF3-4F48-96E3-F9C719E16A25}" destId="{8AD2C799-E360-4DE3-96BA-F022696FD8CF}" srcOrd="0" destOrd="0" presId="urn:microsoft.com/office/officeart/2005/8/layout/default"/>
    <dgm:cxn modelId="{85FCFA63-0E95-4841-9CCD-3CB819603525}" type="presParOf" srcId="{F9019E77-4CF3-4F48-96E3-F9C719E16A25}" destId="{2593CEE8-1E0B-4EEC-A646-6BCE94E0111F}" srcOrd="1" destOrd="0" presId="urn:microsoft.com/office/officeart/2005/8/layout/default"/>
    <dgm:cxn modelId="{E18BD825-7530-4C24-B984-480B28CF1257}" type="presParOf" srcId="{F9019E77-4CF3-4F48-96E3-F9C719E16A25}" destId="{C847B403-C048-42F6-9807-B124EE14CA55}" srcOrd="2" destOrd="0" presId="urn:microsoft.com/office/officeart/2005/8/layout/default"/>
    <dgm:cxn modelId="{04F38413-B230-45F4-8F7D-5ED1322FBC06}" type="presParOf" srcId="{F9019E77-4CF3-4F48-96E3-F9C719E16A25}" destId="{DECAD283-D294-4268-A762-895A968B3563}" srcOrd="3" destOrd="0" presId="urn:microsoft.com/office/officeart/2005/8/layout/default"/>
    <dgm:cxn modelId="{4BB18F46-B342-4940-B7CD-D0CFE46928D7}" type="presParOf" srcId="{F9019E77-4CF3-4F48-96E3-F9C719E16A25}" destId="{E45FA34B-569E-4110-A65C-998FB460A02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47F552-0E39-4842-8BFF-5CC1A9AE353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734A0F-AD8C-483E-94C6-10C9774D1022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Участники КЭГ: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F91B4B-281B-4196-8F2E-7637BFBE322C}" type="parTrans" cxnId="{89DD85B5-2B86-4620-87CD-A69CCEFDB45D}">
      <dgm:prSet/>
      <dgm:spPr/>
      <dgm:t>
        <a:bodyPr/>
        <a:lstStyle/>
        <a:p>
          <a:endParaRPr lang="ru-RU"/>
        </a:p>
      </dgm:t>
    </dgm:pt>
    <dgm:pt modelId="{D50AD862-E9D4-496C-AA0E-4FA742EA3158}" type="sibTrans" cxnId="{89DD85B5-2B86-4620-87CD-A69CCEFDB45D}">
      <dgm:prSet/>
      <dgm:spPr/>
      <dgm:t>
        <a:bodyPr/>
        <a:lstStyle/>
        <a:p>
          <a:endParaRPr lang="ru-RU"/>
        </a:p>
      </dgm:t>
    </dgm:pt>
    <dgm:pt modelId="{346B0C25-7283-4314-8525-A1C0AFAE35F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spcAft>
              <a:spcPts val="0"/>
            </a:spcAft>
          </a:pP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ФГБОУ ВО «</a:t>
          </a:r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Нижегородский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государственный педагогический университет имени </a:t>
          </a:r>
          <a:r>
            <a:rPr lang="ru-RU" sz="1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Козьмы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Минина»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951271-48B9-4F0C-B610-BB94FA14BA5C}" type="parTrans" cxnId="{EB08DA23-AA36-42F5-9773-31423831105C}">
      <dgm:prSet/>
      <dgm:spPr/>
      <dgm:t>
        <a:bodyPr/>
        <a:lstStyle/>
        <a:p>
          <a:endParaRPr lang="ru-RU"/>
        </a:p>
      </dgm:t>
    </dgm:pt>
    <dgm:pt modelId="{0E4080EC-68AE-4030-9507-875793C3861F}" type="sibTrans" cxnId="{EB08DA23-AA36-42F5-9773-31423831105C}">
      <dgm:prSet/>
      <dgm:spPr/>
      <dgm:t>
        <a:bodyPr/>
        <a:lstStyle/>
        <a:p>
          <a:endParaRPr lang="ru-RU"/>
        </a:p>
      </dgm:t>
    </dgm:pt>
    <dgm:pt modelId="{555DB114-C84A-4725-984B-F263161F0E3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ФГБОУ ВПО «</a:t>
          </a:r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Ульяновский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государственный педагогический университет им. И.Н. Ульянова»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2DC635-9A8F-45BF-8F5B-F68156F3D22F}" type="parTrans" cxnId="{4AAD9A65-7413-4180-9D82-166ED075D017}">
      <dgm:prSet/>
      <dgm:spPr/>
      <dgm:t>
        <a:bodyPr/>
        <a:lstStyle/>
        <a:p>
          <a:endParaRPr lang="ru-RU"/>
        </a:p>
      </dgm:t>
    </dgm:pt>
    <dgm:pt modelId="{7DAC7693-A41E-4B1F-9EFE-5963306FBC41}" type="sibTrans" cxnId="{4AAD9A65-7413-4180-9D82-166ED075D017}">
      <dgm:prSet/>
      <dgm:spPr/>
      <dgm:t>
        <a:bodyPr/>
        <a:lstStyle/>
        <a:p>
          <a:endParaRPr lang="ru-RU"/>
        </a:p>
      </dgm:t>
    </dgm:pt>
    <dgm:pt modelId="{74916E06-6554-44CA-98C3-C7B70691D90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ФГБОУ ВПО «</a:t>
          </a:r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Уральский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государственный педагогический университет»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777289-F49D-4FDA-9843-0B3D9368F009}" type="parTrans" cxnId="{828D8B75-333D-44BA-AA8C-197B06976CBF}">
      <dgm:prSet/>
      <dgm:spPr/>
      <dgm:t>
        <a:bodyPr/>
        <a:lstStyle/>
        <a:p>
          <a:endParaRPr lang="ru-RU"/>
        </a:p>
      </dgm:t>
    </dgm:pt>
    <dgm:pt modelId="{F9E88FD5-BB7E-4EF4-B0CB-A4DF75D0C8E0}" type="sibTrans" cxnId="{828D8B75-333D-44BA-AA8C-197B06976CBF}">
      <dgm:prSet/>
      <dgm:spPr/>
      <dgm:t>
        <a:bodyPr/>
        <a:lstStyle/>
        <a:p>
          <a:endParaRPr lang="ru-RU"/>
        </a:p>
      </dgm:t>
    </dgm:pt>
    <dgm:pt modelId="{1B11F085-0DF5-4CED-85A9-58ECE221253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ФГБОУ ВО «</a:t>
          </a:r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Алтайский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государственный педагогический университет»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831724-6382-4421-9460-0CB2E9C860F9}" type="parTrans" cxnId="{FEB72FA6-B1BF-40FE-9130-C479A97E7B24}">
      <dgm:prSet/>
      <dgm:spPr/>
      <dgm:t>
        <a:bodyPr/>
        <a:lstStyle/>
        <a:p>
          <a:endParaRPr lang="ru-RU"/>
        </a:p>
      </dgm:t>
    </dgm:pt>
    <dgm:pt modelId="{FDB12168-D1D9-41F3-8D95-135B7C6BEAD5}" type="sibTrans" cxnId="{FEB72FA6-B1BF-40FE-9130-C479A97E7B24}">
      <dgm:prSet/>
      <dgm:spPr/>
      <dgm:t>
        <a:bodyPr/>
        <a:lstStyle/>
        <a:p>
          <a:endParaRPr lang="ru-RU"/>
        </a:p>
      </dgm:t>
    </dgm:pt>
    <dgm:pt modelId="{4E22484F-897A-4C1C-8683-6DAA5D54F9C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ФГБОУ ВО </a:t>
          </a:r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«Сыктывкарский  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государственный </a:t>
          </a:r>
        </a:p>
        <a:p>
          <a:pPr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университет имени </a:t>
          </a:r>
        </a:p>
        <a:p>
          <a:pPr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Питирима Сорокина» 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7CF166-2DC9-4D87-9A18-5488FA67FCAE}" type="parTrans" cxnId="{2B79A154-4912-4B40-903F-BFD71F35EA00}">
      <dgm:prSet/>
      <dgm:spPr/>
      <dgm:t>
        <a:bodyPr/>
        <a:lstStyle/>
        <a:p>
          <a:endParaRPr lang="ru-RU"/>
        </a:p>
      </dgm:t>
    </dgm:pt>
    <dgm:pt modelId="{BE3E236D-4136-4BC5-991B-C90CE2720FB3}" type="sibTrans" cxnId="{2B79A154-4912-4B40-903F-BFD71F35EA00}">
      <dgm:prSet/>
      <dgm:spPr/>
      <dgm:t>
        <a:bodyPr/>
        <a:lstStyle/>
        <a:p>
          <a:endParaRPr lang="ru-RU"/>
        </a:p>
      </dgm:t>
    </dgm:pt>
    <dgm:pt modelId="{EDCE09E6-570E-4A60-8B74-A62CB5041BA0}" type="pres">
      <dgm:prSet presAssocID="{8A47F552-0E39-4842-8BFF-5CC1A9AE35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4730ACA-F7E5-4274-83F6-D5EFE1800B98}" type="pres">
      <dgm:prSet presAssocID="{DD734A0F-AD8C-483E-94C6-10C9774D1022}" presName="hierRoot1" presStyleCnt="0">
        <dgm:presLayoutVars>
          <dgm:hierBranch val="init"/>
        </dgm:presLayoutVars>
      </dgm:prSet>
      <dgm:spPr/>
    </dgm:pt>
    <dgm:pt modelId="{9469CC2D-FDB9-4E8D-AF6B-366F0664EE2F}" type="pres">
      <dgm:prSet presAssocID="{DD734A0F-AD8C-483E-94C6-10C9774D1022}" presName="rootComposite1" presStyleCnt="0"/>
      <dgm:spPr/>
    </dgm:pt>
    <dgm:pt modelId="{174058C7-5EFC-4CED-8572-EFC02D7EC9E7}" type="pres">
      <dgm:prSet presAssocID="{DD734A0F-AD8C-483E-94C6-10C9774D1022}" presName="rootText1" presStyleLbl="node0" presStyleIdx="0" presStyleCnt="6" custScaleY="1838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DE8107-D4E4-4197-B5EA-82F3650E953C}" type="pres">
      <dgm:prSet presAssocID="{DD734A0F-AD8C-483E-94C6-10C9774D102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19CA862-92E9-47A1-B59D-8E3A20583B6B}" type="pres">
      <dgm:prSet presAssocID="{DD734A0F-AD8C-483E-94C6-10C9774D1022}" presName="hierChild2" presStyleCnt="0"/>
      <dgm:spPr/>
    </dgm:pt>
    <dgm:pt modelId="{B8F063AA-22B6-491B-BC98-F103986757A2}" type="pres">
      <dgm:prSet presAssocID="{DD734A0F-AD8C-483E-94C6-10C9774D1022}" presName="hierChild3" presStyleCnt="0"/>
      <dgm:spPr/>
    </dgm:pt>
    <dgm:pt modelId="{185F8E56-FA8D-4DF6-AA0F-01E667C0269C}" type="pres">
      <dgm:prSet presAssocID="{346B0C25-7283-4314-8525-A1C0AFAE35F9}" presName="hierRoot1" presStyleCnt="0">
        <dgm:presLayoutVars>
          <dgm:hierBranch val="init"/>
        </dgm:presLayoutVars>
      </dgm:prSet>
      <dgm:spPr/>
    </dgm:pt>
    <dgm:pt modelId="{CE8EC82F-A848-4314-B3D2-A2BE1BA16F09}" type="pres">
      <dgm:prSet presAssocID="{346B0C25-7283-4314-8525-A1C0AFAE35F9}" presName="rootComposite1" presStyleCnt="0"/>
      <dgm:spPr/>
    </dgm:pt>
    <dgm:pt modelId="{91195FA2-8B52-4386-9660-57B6947D6244}" type="pres">
      <dgm:prSet presAssocID="{346B0C25-7283-4314-8525-A1C0AFAE35F9}" presName="rootText1" presStyleLbl="node0" presStyleIdx="1" presStyleCnt="6" custScaleY="1838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693992-619E-4063-BDD5-F236BF6E3A8D}" type="pres">
      <dgm:prSet presAssocID="{346B0C25-7283-4314-8525-A1C0AFAE35F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308E439-DF57-478B-AB52-8A305DDB026E}" type="pres">
      <dgm:prSet presAssocID="{346B0C25-7283-4314-8525-A1C0AFAE35F9}" presName="hierChild2" presStyleCnt="0"/>
      <dgm:spPr/>
    </dgm:pt>
    <dgm:pt modelId="{D066B0C5-E3C0-47E0-95B7-AC0559163AF9}" type="pres">
      <dgm:prSet presAssocID="{346B0C25-7283-4314-8525-A1C0AFAE35F9}" presName="hierChild3" presStyleCnt="0"/>
      <dgm:spPr/>
    </dgm:pt>
    <dgm:pt modelId="{12CD7F38-5C39-40B0-A799-4B679372414B}" type="pres">
      <dgm:prSet presAssocID="{555DB114-C84A-4725-984B-F263161F0E3B}" presName="hierRoot1" presStyleCnt="0">
        <dgm:presLayoutVars>
          <dgm:hierBranch val="init"/>
        </dgm:presLayoutVars>
      </dgm:prSet>
      <dgm:spPr/>
    </dgm:pt>
    <dgm:pt modelId="{0E8D9052-2985-4F40-8940-201CC152CFAF}" type="pres">
      <dgm:prSet presAssocID="{555DB114-C84A-4725-984B-F263161F0E3B}" presName="rootComposite1" presStyleCnt="0"/>
      <dgm:spPr/>
    </dgm:pt>
    <dgm:pt modelId="{3B4F21CC-EA60-41F3-824B-9D7FD7C2CE7D}" type="pres">
      <dgm:prSet presAssocID="{555DB114-C84A-4725-984B-F263161F0E3B}" presName="rootText1" presStyleLbl="node0" presStyleIdx="2" presStyleCnt="6" custScaleY="1838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43CE63-497D-424B-9689-9F5F09694664}" type="pres">
      <dgm:prSet presAssocID="{555DB114-C84A-4725-984B-F263161F0E3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DAC0FAB-9386-4124-91EF-974AF9E4D8D1}" type="pres">
      <dgm:prSet presAssocID="{555DB114-C84A-4725-984B-F263161F0E3B}" presName="hierChild2" presStyleCnt="0"/>
      <dgm:spPr/>
    </dgm:pt>
    <dgm:pt modelId="{50073E37-D1D5-4081-971C-19C2BFC931D5}" type="pres">
      <dgm:prSet presAssocID="{555DB114-C84A-4725-984B-F263161F0E3B}" presName="hierChild3" presStyleCnt="0"/>
      <dgm:spPr/>
    </dgm:pt>
    <dgm:pt modelId="{53369D0C-3A77-43AC-8053-17F1B18E765F}" type="pres">
      <dgm:prSet presAssocID="{74916E06-6554-44CA-98C3-C7B70691D90D}" presName="hierRoot1" presStyleCnt="0">
        <dgm:presLayoutVars>
          <dgm:hierBranch val="init"/>
        </dgm:presLayoutVars>
      </dgm:prSet>
      <dgm:spPr/>
    </dgm:pt>
    <dgm:pt modelId="{20D8DFF0-3402-4804-99B6-A42021D53B11}" type="pres">
      <dgm:prSet presAssocID="{74916E06-6554-44CA-98C3-C7B70691D90D}" presName="rootComposite1" presStyleCnt="0"/>
      <dgm:spPr/>
    </dgm:pt>
    <dgm:pt modelId="{66D94AB8-A6A0-427A-800D-C98D668777C4}" type="pres">
      <dgm:prSet presAssocID="{74916E06-6554-44CA-98C3-C7B70691D90D}" presName="rootText1" presStyleLbl="node0" presStyleIdx="3" presStyleCnt="6" custScaleY="1838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DA8F30-E0D7-4958-95B9-3E2F69C31A24}" type="pres">
      <dgm:prSet presAssocID="{74916E06-6554-44CA-98C3-C7B70691D90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FEA9DA2-0D6F-48E9-9AC4-178705C80B6C}" type="pres">
      <dgm:prSet presAssocID="{74916E06-6554-44CA-98C3-C7B70691D90D}" presName="hierChild2" presStyleCnt="0"/>
      <dgm:spPr/>
    </dgm:pt>
    <dgm:pt modelId="{04C2C7B4-2BBF-413C-8258-02D0A9A29E90}" type="pres">
      <dgm:prSet presAssocID="{74916E06-6554-44CA-98C3-C7B70691D90D}" presName="hierChild3" presStyleCnt="0"/>
      <dgm:spPr/>
    </dgm:pt>
    <dgm:pt modelId="{2F7A4223-5411-48E5-9905-915C5DC268E4}" type="pres">
      <dgm:prSet presAssocID="{1B11F085-0DF5-4CED-85A9-58ECE2212533}" presName="hierRoot1" presStyleCnt="0">
        <dgm:presLayoutVars>
          <dgm:hierBranch val="init"/>
        </dgm:presLayoutVars>
      </dgm:prSet>
      <dgm:spPr/>
    </dgm:pt>
    <dgm:pt modelId="{7785945F-896D-4FE9-A34F-BB39999592F5}" type="pres">
      <dgm:prSet presAssocID="{1B11F085-0DF5-4CED-85A9-58ECE2212533}" presName="rootComposite1" presStyleCnt="0"/>
      <dgm:spPr/>
    </dgm:pt>
    <dgm:pt modelId="{B0CE7ACF-D67A-4A5C-9AE6-068BF4556134}" type="pres">
      <dgm:prSet presAssocID="{1B11F085-0DF5-4CED-85A9-58ECE2212533}" presName="rootText1" presStyleLbl="node0" presStyleIdx="4" presStyleCnt="6" custScaleY="1838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5E7A2D-06FC-4977-91DF-A5B9D6C6F11F}" type="pres">
      <dgm:prSet presAssocID="{1B11F085-0DF5-4CED-85A9-58ECE221253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95F6C1D-B214-4676-BDC7-332400C4A891}" type="pres">
      <dgm:prSet presAssocID="{1B11F085-0DF5-4CED-85A9-58ECE2212533}" presName="hierChild2" presStyleCnt="0"/>
      <dgm:spPr/>
    </dgm:pt>
    <dgm:pt modelId="{AD7C4804-E08C-411D-90B6-D2C3FC80E5AF}" type="pres">
      <dgm:prSet presAssocID="{1B11F085-0DF5-4CED-85A9-58ECE2212533}" presName="hierChild3" presStyleCnt="0"/>
      <dgm:spPr/>
    </dgm:pt>
    <dgm:pt modelId="{1414220F-342D-4FFD-9232-EAC23895EBE4}" type="pres">
      <dgm:prSet presAssocID="{4E22484F-897A-4C1C-8683-6DAA5D54F9C4}" presName="hierRoot1" presStyleCnt="0">
        <dgm:presLayoutVars>
          <dgm:hierBranch val="init"/>
        </dgm:presLayoutVars>
      </dgm:prSet>
      <dgm:spPr/>
    </dgm:pt>
    <dgm:pt modelId="{9BC0D95F-FFC5-4260-92C9-A36B4EDDA6E4}" type="pres">
      <dgm:prSet presAssocID="{4E22484F-897A-4C1C-8683-6DAA5D54F9C4}" presName="rootComposite1" presStyleCnt="0"/>
      <dgm:spPr/>
    </dgm:pt>
    <dgm:pt modelId="{F85FA503-21B2-42E0-9C61-2D721B0A082E}" type="pres">
      <dgm:prSet presAssocID="{4E22484F-897A-4C1C-8683-6DAA5D54F9C4}" presName="rootText1" presStyleLbl="node0" presStyleIdx="5" presStyleCnt="6" custScaleY="1838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2150D9-ADBA-4484-8FD1-998FB10A1AF4}" type="pres">
      <dgm:prSet presAssocID="{4E22484F-897A-4C1C-8683-6DAA5D54F9C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12310CB-4765-471B-B65B-6ED2D3AB8A31}" type="pres">
      <dgm:prSet presAssocID="{4E22484F-897A-4C1C-8683-6DAA5D54F9C4}" presName="hierChild2" presStyleCnt="0"/>
      <dgm:spPr/>
    </dgm:pt>
    <dgm:pt modelId="{5FD71EE4-6EFD-4A3A-88C3-629DED73C346}" type="pres">
      <dgm:prSet presAssocID="{4E22484F-897A-4C1C-8683-6DAA5D54F9C4}" presName="hierChild3" presStyleCnt="0"/>
      <dgm:spPr/>
    </dgm:pt>
  </dgm:ptLst>
  <dgm:cxnLst>
    <dgm:cxn modelId="{2B79A154-4912-4B40-903F-BFD71F35EA00}" srcId="{8A47F552-0E39-4842-8BFF-5CC1A9AE353B}" destId="{4E22484F-897A-4C1C-8683-6DAA5D54F9C4}" srcOrd="5" destOrd="0" parTransId="{AF7CF166-2DC9-4D87-9A18-5488FA67FCAE}" sibTransId="{BE3E236D-4136-4BC5-991B-C90CE2720FB3}"/>
    <dgm:cxn modelId="{7F6AA982-ADF1-4F87-BAB7-C5235285D6E1}" type="presOf" srcId="{74916E06-6554-44CA-98C3-C7B70691D90D}" destId="{66D94AB8-A6A0-427A-800D-C98D668777C4}" srcOrd="0" destOrd="0" presId="urn:microsoft.com/office/officeart/2005/8/layout/orgChart1"/>
    <dgm:cxn modelId="{828D8B75-333D-44BA-AA8C-197B06976CBF}" srcId="{8A47F552-0E39-4842-8BFF-5CC1A9AE353B}" destId="{74916E06-6554-44CA-98C3-C7B70691D90D}" srcOrd="3" destOrd="0" parTransId="{62777289-F49D-4FDA-9843-0B3D9368F009}" sibTransId="{F9E88FD5-BB7E-4EF4-B0CB-A4DF75D0C8E0}"/>
    <dgm:cxn modelId="{3A75113D-E08D-400D-94B6-7E21894BD8F6}" type="presOf" srcId="{DD734A0F-AD8C-483E-94C6-10C9774D1022}" destId="{174058C7-5EFC-4CED-8572-EFC02D7EC9E7}" srcOrd="0" destOrd="0" presId="urn:microsoft.com/office/officeart/2005/8/layout/orgChart1"/>
    <dgm:cxn modelId="{F8888991-E044-435A-858B-1185E5A6B153}" type="presOf" srcId="{1B11F085-0DF5-4CED-85A9-58ECE2212533}" destId="{795E7A2D-06FC-4977-91DF-A5B9D6C6F11F}" srcOrd="1" destOrd="0" presId="urn:microsoft.com/office/officeart/2005/8/layout/orgChart1"/>
    <dgm:cxn modelId="{A9C333EE-311D-478C-A4C1-AB0C3D6DCB67}" type="presOf" srcId="{346B0C25-7283-4314-8525-A1C0AFAE35F9}" destId="{5C693992-619E-4063-BDD5-F236BF6E3A8D}" srcOrd="1" destOrd="0" presId="urn:microsoft.com/office/officeart/2005/8/layout/orgChart1"/>
    <dgm:cxn modelId="{9966F303-4C6E-4F50-B2C1-2039C3D6582C}" type="presOf" srcId="{555DB114-C84A-4725-984B-F263161F0E3B}" destId="{3B4F21CC-EA60-41F3-824B-9D7FD7C2CE7D}" srcOrd="0" destOrd="0" presId="urn:microsoft.com/office/officeart/2005/8/layout/orgChart1"/>
    <dgm:cxn modelId="{BEEE875D-1AA4-4343-A2BA-3E43F0498A12}" type="presOf" srcId="{74916E06-6554-44CA-98C3-C7B70691D90D}" destId="{42DA8F30-E0D7-4958-95B9-3E2F69C31A24}" srcOrd="1" destOrd="0" presId="urn:microsoft.com/office/officeart/2005/8/layout/orgChart1"/>
    <dgm:cxn modelId="{FEB72FA6-B1BF-40FE-9130-C479A97E7B24}" srcId="{8A47F552-0E39-4842-8BFF-5CC1A9AE353B}" destId="{1B11F085-0DF5-4CED-85A9-58ECE2212533}" srcOrd="4" destOrd="0" parTransId="{F7831724-6382-4421-9460-0CB2E9C860F9}" sibTransId="{FDB12168-D1D9-41F3-8D95-135B7C6BEAD5}"/>
    <dgm:cxn modelId="{8BD5CF11-0CFE-4B19-840F-4C85F8D59F0D}" type="presOf" srcId="{1B11F085-0DF5-4CED-85A9-58ECE2212533}" destId="{B0CE7ACF-D67A-4A5C-9AE6-068BF4556134}" srcOrd="0" destOrd="0" presId="urn:microsoft.com/office/officeart/2005/8/layout/orgChart1"/>
    <dgm:cxn modelId="{679D3805-5A6B-4D5E-820D-AC7256EF3C86}" type="presOf" srcId="{555DB114-C84A-4725-984B-F263161F0E3B}" destId="{8043CE63-497D-424B-9689-9F5F09694664}" srcOrd="1" destOrd="0" presId="urn:microsoft.com/office/officeart/2005/8/layout/orgChart1"/>
    <dgm:cxn modelId="{988CC9CA-3EBF-455F-B05A-BC4909616B3D}" type="presOf" srcId="{8A47F552-0E39-4842-8BFF-5CC1A9AE353B}" destId="{EDCE09E6-570E-4A60-8B74-A62CB5041BA0}" srcOrd="0" destOrd="0" presId="urn:microsoft.com/office/officeart/2005/8/layout/orgChart1"/>
    <dgm:cxn modelId="{4AAD9A65-7413-4180-9D82-166ED075D017}" srcId="{8A47F552-0E39-4842-8BFF-5CC1A9AE353B}" destId="{555DB114-C84A-4725-984B-F263161F0E3B}" srcOrd="2" destOrd="0" parTransId="{3F2DC635-9A8F-45BF-8F5B-F68156F3D22F}" sibTransId="{7DAC7693-A41E-4B1F-9EFE-5963306FBC41}"/>
    <dgm:cxn modelId="{DB5B130E-6755-4942-BB7B-6BB10C22CBE6}" type="presOf" srcId="{4E22484F-897A-4C1C-8683-6DAA5D54F9C4}" destId="{B62150D9-ADBA-4484-8FD1-998FB10A1AF4}" srcOrd="1" destOrd="0" presId="urn:microsoft.com/office/officeart/2005/8/layout/orgChart1"/>
    <dgm:cxn modelId="{EB08DA23-AA36-42F5-9773-31423831105C}" srcId="{8A47F552-0E39-4842-8BFF-5CC1A9AE353B}" destId="{346B0C25-7283-4314-8525-A1C0AFAE35F9}" srcOrd="1" destOrd="0" parTransId="{6B951271-48B9-4F0C-B610-BB94FA14BA5C}" sibTransId="{0E4080EC-68AE-4030-9507-875793C3861F}"/>
    <dgm:cxn modelId="{539E8C44-C5CE-4DA1-B7C9-4A1F28C534D7}" type="presOf" srcId="{346B0C25-7283-4314-8525-A1C0AFAE35F9}" destId="{91195FA2-8B52-4386-9660-57B6947D6244}" srcOrd="0" destOrd="0" presId="urn:microsoft.com/office/officeart/2005/8/layout/orgChart1"/>
    <dgm:cxn modelId="{DE19049B-1113-4252-B93C-DF3D088D3154}" type="presOf" srcId="{DD734A0F-AD8C-483E-94C6-10C9774D1022}" destId="{4DDE8107-D4E4-4197-B5EA-82F3650E953C}" srcOrd="1" destOrd="0" presId="urn:microsoft.com/office/officeart/2005/8/layout/orgChart1"/>
    <dgm:cxn modelId="{E166C64F-C3DC-4342-B63B-A7345A09B8ED}" type="presOf" srcId="{4E22484F-897A-4C1C-8683-6DAA5D54F9C4}" destId="{F85FA503-21B2-42E0-9C61-2D721B0A082E}" srcOrd="0" destOrd="0" presId="urn:microsoft.com/office/officeart/2005/8/layout/orgChart1"/>
    <dgm:cxn modelId="{89DD85B5-2B86-4620-87CD-A69CCEFDB45D}" srcId="{8A47F552-0E39-4842-8BFF-5CC1A9AE353B}" destId="{DD734A0F-AD8C-483E-94C6-10C9774D1022}" srcOrd="0" destOrd="0" parTransId="{4BF91B4B-281B-4196-8F2E-7637BFBE322C}" sibTransId="{D50AD862-E9D4-496C-AA0E-4FA742EA3158}"/>
    <dgm:cxn modelId="{EE25A3C6-A430-4669-ABBF-EA906FDBE474}" type="presParOf" srcId="{EDCE09E6-570E-4A60-8B74-A62CB5041BA0}" destId="{84730ACA-F7E5-4274-83F6-D5EFE1800B98}" srcOrd="0" destOrd="0" presId="urn:microsoft.com/office/officeart/2005/8/layout/orgChart1"/>
    <dgm:cxn modelId="{7C480382-7E8F-4A3C-9244-F9B7E4ADC5FE}" type="presParOf" srcId="{84730ACA-F7E5-4274-83F6-D5EFE1800B98}" destId="{9469CC2D-FDB9-4E8D-AF6B-366F0664EE2F}" srcOrd="0" destOrd="0" presId="urn:microsoft.com/office/officeart/2005/8/layout/orgChart1"/>
    <dgm:cxn modelId="{79ADE2DD-9A16-42C4-963D-9D046EBFBDF6}" type="presParOf" srcId="{9469CC2D-FDB9-4E8D-AF6B-366F0664EE2F}" destId="{174058C7-5EFC-4CED-8572-EFC02D7EC9E7}" srcOrd="0" destOrd="0" presId="urn:microsoft.com/office/officeart/2005/8/layout/orgChart1"/>
    <dgm:cxn modelId="{623F324D-ADBF-42E9-A7EA-EDAAC8576CE0}" type="presParOf" srcId="{9469CC2D-FDB9-4E8D-AF6B-366F0664EE2F}" destId="{4DDE8107-D4E4-4197-B5EA-82F3650E953C}" srcOrd="1" destOrd="0" presId="urn:microsoft.com/office/officeart/2005/8/layout/orgChart1"/>
    <dgm:cxn modelId="{BA71A4A9-29B0-4922-A33C-AB84AFC6548D}" type="presParOf" srcId="{84730ACA-F7E5-4274-83F6-D5EFE1800B98}" destId="{E19CA862-92E9-47A1-B59D-8E3A20583B6B}" srcOrd="1" destOrd="0" presId="urn:microsoft.com/office/officeart/2005/8/layout/orgChart1"/>
    <dgm:cxn modelId="{F2533582-F547-41AC-B69A-83658E954E69}" type="presParOf" srcId="{84730ACA-F7E5-4274-83F6-D5EFE1800B98}" destId="{B8F063AA-22B6-491B-BC98-F103986757A2}" srcOrd="2" destOrd="0" presId="urn:microsoft.com/office/officeart/2005/8/layout/orgChart1"/>
    <dgm:cxn modelId="{71732931-8013-4307-AFA6-EFBC82479608}" type="presParOf" srcId="{EDCE09E6-570E-4A60-8B74-A62CB5041BA0}" destId="{185F8E56-FA8D-4DF6-AA0F-01E667C0269C}" srcOrd="1" destOrd="0" presId="urn:microsoft.com/office/officeart/2005/8/layout/orgChart1"/>
    <dgm:cxn modelId="{7A6C6EFD-2CDB-4C94-82D6-1975B70EDCB9}" type="presParOf" srcId="{185F8E56-FA8D-4DF6-AA0F-01E667C0269C}" destId="{CE8EC82F-A848-4314-B3D2-A2BE1BA16F09}" srcOrd="0" destOrd="0" presId="urn:microsoft.com/office/officeart/2005/8/layout/orgChart1"/>
    <dgm:cxn modelId="{679F71EC-3C61-4658-BCC6-2DD629DF5427}" type="presParOf" srcId="{CE8EC82F-A848-4314-B3D2-A2BE1BA16F09}" destId="{91195FA2-8B52-4386-9660-57B6947D6244}" srcOrd="0" destOrd="0" presId="urn:microsoft.com/office/officeart/2005/8/layout/orgChart1"/>
    <dgm:cxn modelId="{E8AB1F3E-18F2-48B7-ADD7-3AD64844B644}" type="presParOf" srcId="{CE8EC82F-A848-4314-B3D2-A2BE1BA16F09}" destId="{5C693992-619E-4063-BDD5-F236BF6E3A8D}" srcOrd="1" destOrd="0" presId="urn:microsoft.com/office/officeart/2005/8/layout/orgChart1"/>
    <dgm:cxn modelId="{6A18D14F-5184-4D22-B8C6-0443CA04D200}" type="presParOf" srcId="{185F8E56-FA8D-4DF6-AA0F-01E667C0269C}" destId="{A308E439-DF57-478B-AB52-8A305DDB026E}" srcOrd="1" destOrd="0" presId="urn:microsoft.com/office/officeart/2005/8/layout/orgChart1"/>
    <dgm:cxn modelId="{4B654A36-59BB-4C32-A116-B79FBF4576AA}" type="presParOf" srcId="{185F8E56-FA8D-4DF6-AA0F-01E667C0269C}" destId="{D066B0C5-E3C0-47E0-95B7-AC0559163AF9}" srcOrd="2" destOrd="0" presId="urn:microsoft.com/office/officeart/2005/8/layout/orgChart1"/>
    <dgm:cxn modelId="{961D3F83-292B-4434-9FFE-69E18051AFCA}" type="presParOf" srcId="{EDCE09E6-570E-4A60-8B74-A62CB5041BA0}" destId="{12CD7F38-5C39-40B0-A799-4B679372414B}" srcOrd="2" destOrd="0" presId="urn:microsoft.com/office/officeart/2005/8/layout/orgChart1"/>
    <dgm:cxn modelId="{D6D84879-26B1-4982-B508-43FB151A4A3A}" type="presParOf" srcId="{12CD7F38-5C39-40B0-A799-4B679372414B}" destId="{0E8D9052-2985-4F40-8940-201CC152CFAF}" srcOrd="0" destOrd="0" presId="urn:microsoft.com/office/officeart/2005/8/layout/orgChart1"/>
    <dgm:cxn modelId="{045E40D3-7791-4EA3-A1E5-91D625302DBE}" type="presParOf" srcId="{0E8D9052-2985-4F40-8940-201CC152CFAF}" destId="{3B4F21CC-EA60-41F3-824B-9D7FD7C2CE7D}" srcOrd="0" destOrd="0" presId="urn:microsoft.com/office/officeart/2005/8/layout/orgChart1"/>
    <dgm:cxn modelId="{C18C5C60-C9C2-4E48-B36A-F7E7821AC145}" type="presParOf" srcId="{0E8D9052-2985-4F40-8940-201CC152CFAF}" destId="{8043CE63-497D-424B-9689-9F5F09694664}" srcOrd="1" destOrd="0" presId="urn:microsoft.com/office/officeart/2005/8/layout/orgChart1"/>
    <dgm:cxn modelId="{9054EC40-132A-4C4F-881A-7ED95C46DCDC}" type="presParOf" srcId="{12CD7F38-5C39-40B0-A799-4B679372414B}" destId="{DDAC0FAB-9386-4124-91EF-974AF9E4D8D1}" srcOrd="1" destOrd="0" presId="urn:microsoft.com/office/officeart/2005/8/layout/orgChart1"/>
    <dgm:cxn modelId="{AA71F1B8-9A13-42B3-A3FB-20A09A8D4656}" type="presParOf" srcId="{12CD7F38-5C39-40B0-A799-4B679372414B}" destId="{50073E37-D1D5-4081-971C-19C2BFC931D5}" srcOrd="2" destOrd="0" presId="urn:microsoft.com/office/officeart/2005/8/layout/orgChart1"/>
    <dgm:cxn modelId="{E27858EB-2DB1-40C5-8FEB-40AF6907639F}" type="presParOf" srcId="{EDCE09E6-570E-4A60-8B74-A62CB5041BA0}" destId="{53369D0C-3A77-43AC-8053-17F1B18E765F}" srcOrd="3" destOrd="0" presId="urn:microsoft.com/office/officeart/2005/8/layout/orgChart1"/>
    <dgm:cxn modelId="{91CAB749-3261-4DDA-99D3-2BE017A39DFD}" type="presParOf" srcId="{53369D0C-3A77-43AC-8053-17F1B18E765F}" destId="{20D8DFF0-3402-4804-99B6-A42021D53B11}" srcOrd="0" destOrd="0" presId="urn:microsoft.com/office/officeart/2005/8/layout/orgChart1"/>
    <dgm:cxn modelId="{0B8AE6A4-8FAE-41A3-B10E-A7DED085E867}" type="presParOf" srcId="{20D8DFF0-3402-4804-99B6-A42021D53B11}" destId="{66D94AB8-A6A0-427A-800D-C98D668777C4}" srcOrd="0" destOrd="0" presId="urn:microsoft.com/office/officeart/2005/8/layout/orgChart1"/>
    <dgm:cxn modelId="{4F6A90FA-2C98-484F-82C3-F3D54B56B51E}" type="presParOf" srcId="{20D8DFF0-3402-4804-99B6-A42021D53B11}" destId="{42DA8F30-E0D7-4958-95B9-3E2F69C31A24}" srcOrd="1" destOrd="0" presId="urn:microsoft.com/office/officeart/2005/8/layout/orgChart1"/>
    <dgm:cxn modelId="{0408B658-A915-4364-A2F4-F2490BDA7425}" type="presParOf" srcId="{53369D0C-3A77-43AC-8053-17F1B18E765F}" destId="{0FEA9DA2-0D6F-48E9-9AC4-178705C80B6C}" srcOrd="1" destOrd="0" presId="urn:microsoft.com/office/officeart/2005/8/layout/orgChart1"/>
    <dgm:cxn modelId="{BAF2D364-9B9C-416A-A86D-1D6828D642E0}" type="presParOf" srcId="{53369D0C-3A77-43AC-8053-17F1B18E765F}" destId="{04C2C7B4-2BBF-413C-8258-02D0A9A29E90}" srcOrd="2" destOrd="0" presId="urn:microsoft.com/office/officeart/2005/8/layout/orgChart1"/>
    <dgm:cxn modelId="{5A3F8CEC-50E6-4843-A563-2EC091201879}" type="presParOf" srcId="{EDCE09E6-570E-4A60-8B74-A62CB5041BA0}" destId="{2F7A4223-5411-48E5-9905-915C5DC268E4}" srcOrd="4" destOrd="0" presId="urn:microsoft.com/office/officeart/2005/8/layout/orgChart1"/>
    <dgm:cxn modelId="{2FDB80DF-E6C5-4949-BE4B-9BC167BEAA12}" type="presParOf" srcId="{2F7A4223-5411-48E5-9905-915C5DC268E4}" destId="{7785945F-896D-4FE9-A34F-BB39999592F5}" srcOrd="0" destOrd="0" presId="urn:microsoft.com/office/officeart/2005/8/layout/orgChart1"/>
    <dgm:cxn modelId="{99C3C023-5828-44A6-AE0C-C7E8FCA5470F}" type="presParOf" srcId="{7785945F-896D-4FE9-A34F-BB39999592F5}" destId="{B0CE7ACF-D67A-4A5C-9AE6-068BF4556134}" srcOrd="0" destOrd="0" presId="urn:microsoft.com/office/officeart/2005/8/layout/orgChart1"/>
    <dgm:cxn modelId="{0B0FE2D5-B117-45E3-B325-FF60592350FF}" type="presParOf" srcId="{7785945F-896D-4FE9-A34F-BB39999592F5}" destId="{795E7A2D-06FC-4977-91DF-A5B9D6C6F11F}" srcOrd="1" destOrd="0" presId="urn:microsoft.com/office/officeart/2005/8/layout/orgChart1"/>
    <dgm:cxn modelId="{2460770E-1287-421E-A0D4-5C74F5FD7361}" type="presParOf" srcId="{2F7A4223-5411-48E5-9905-915C5DC268E4}" destId="{995F6C1D-B214-4676-BDC7-332400C4A891}" srcOrd="1" destOrd="0" presId="urn:microsoft.com/office/officeart/2005/8/layout/orgChart1"/>
    <dgm:cxn modelId="{EB850C33-B425-468A-BB3E-6FF0F2E8DB84}" type="presParOf" srcId="{2F7A4223-5411-48E5-9905-915C5DC268E4}" destId="{AD7C4804-E08C-411D-90B6-D2C3FC80E5AF}" srcOrd="2" destOrd="0" presId="urn:microsoft.com/office/officeart/2005/8/layout/orgChart1"/>
    <dgm:cxn modelId="{41830B4A-1983-4A66-A717-6C7F4082D89D}" type="presParOf" srcId="{EDCE09E6-570E-4A60-8B74-A62CB5041BA0}" destId="{1414220F-342D-4FFD-9232-EAC23895EBE4}" srcOrd="5" destOrd="0" presId="urn:microsoft.com/office/officeart/2005/8/layout/orgChart1"/>
    <dgm:cxn modelId="{9EBA5D52-D1E4-44BE-AF9D-69C2266DF11B}" type="presParOf" srcId="{1414220F-342D-4FFD-9232-EAC23895EBE4}" destId="{9BC0D95F-FFC5-4260-92C9-A36B4EDDA6E4}" srcOrd="0" destOrd="0" presId="urn:microsoft.com/office/officeart/2005/8/layout/orgChart1"/>
    <dgm:cxn modelId="{CB64E7EC-379D-4E60-B58A-8736CA4C0D37}" type="presParOf" srcId="{9BC0D95F-FFC5-4260-92C9-A36B4EDDA6E4}" destId="{F85FA503-21B2-42E0-9C61-2D721B0A082E}" srcOrd="0" destOrd="0" presId="urn:microsoft.com/office/officeart/2005/8/layout/orgChart1"/>
    <dgm:cxn modelId="{9B0D9BC5-CE0D-45EC-8303-312D55774000}" type="presParOf" srcId="{9BC0D95F-FFC5-4260-92C9-A36B4EDDA6E4}" destId="{B62150D9-ADBA-4484-8FD1-998FB10A1AF4}" srcOrd="1" destOrd="0" presId="urn:microsoft.com/office/officeart/2005/8/layout/orgChart1"/>
    <dgm:cxn modelId="{095AD6E4-24B4-46B9-B173-131A95AC55F9}" type="presParOf" srcId="{1414220F-342D-4FFD-9232-EAC23895EBE4}" destId="{912310CB-4765-471B-B65B-6ED2D3AB8A31}" srcOrd="1" destOrd="0" presId="urn:microsoft.com/office/officeart/2005/8/layout/orgChart1"/>
    <dgm:cxn modelId="{9AC65F0A-486A-4F05-A763-1845508AC3F6}" type="presParOf" srcId="{1414220F-342D-4FFD-9232-EAC23895EBE4}" destId="{5FD71EE4-6EFD-4A3A-88C3-629DED73C3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A2B4C-5973-44A3-8860-7C274C8713AB}">
      <dsp:nvSpPr>
        <dsp:cNvPr id="0" name=""/>
        <dsp:cNvSpPr/>
      </dsp:nvSpPr>
      <dsp:spPr>
        <a:xfrm>
          <a:off x="1455806" y="1297"/>
          <a:ext cx="3309773" cy="330977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B1147F7-7641-48C9-B884-D036F2EB5D7C}">
      <dsp:nvSpPr>
        <dsp:cNvPr id="0" name=""/>
        <dsp:cNvSpPr/>
      </dsp:nvSpPr>
      <dsp:spPr>
        <a:xfrm>
          <a:off x="1533781" y="158353"/>
          <a:ext cx="595759" cy="5957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B2FE445-1C44-4711-A557-3D91531EEB77}">
      <dsp:nvSpPr>
        <dsp:cNvPr id="0" name=""/>
        <dsp:cNvSpPr/>
      </dsp:nvSpPr>
      <dsp:spPr>
        <a:xfrm>
          <a:off x="1744547" y="0"/>
          <a:ext cx="3186667" cy="595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Цель проекта</a:t>
          </a:r>
          <a:endParaRPr lang="ru-RU" sz="3200" kern="1200" dirty="0"/>
        </a:p>
      </dsp:txBody>
      <dsp:txXfrm>
        <a:off x="1744547" y="0"/>
        <a:ext cx="3186667" cy="595759"/>
      </dsp:txXfrm>
    </dsp:sp>
    <dsp:sp modelId="{89507913-B262-45F5-B4FA-2688B1D0F9DC}">
      <dsp:nvSpPr>
        <dsp:cNvPr id="0" name=""/>
        <dsp:cNvSpPr/>
      </dsp:nvSpPr>
      <dsp:spPr>
        <a:xfrm>
          <a:off x="1944223" y="936109"/>
          <a:ext cx="3186667" cy="1995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/>
              <a:latin typeface="Times New Roman"/>
              <a:ea typeface="Times New Roman"/>
            </a:rPr>
            <a:t>Трансформация </a:t>
          </a:r>
          <a:r>
            <a:rPr lang="ru-RU" sz="1800" strike="noStrike" kern="1200" dirty="0" smtClean="0">
              <a:solidFill>
                <a:schemeClr val="tx1"/>
              </a:solidFill>
              <a:effectLst/>
              <a:latin typeface="Times New Roman"/>
              <a:ea typeface="Times New Roman"/>
            </a:rPr>
            <a:t>схемы</a:t>
          </a:r>
          <a:r>
            <a:rPr lang="ru-RU" sz="1800" kern="1200" dirty="0" smtClean="0">
              <a:effectLst/>
              <a:latin typeface="Times New Roman"/>
              <a:ea typeface="Times New Roman"/>
            </a:rPr>
            <a:t> целевого приема  в модель целевой подготовки педагогов в рамках образовательной отрасли  «Образование и педагогические науки» с учетом базовых потребностей субъектов Российской Федерации</a:t>
          </a:r>
          <a:endParaRPr lang="ru-RU" sz="1800" kern="1200" dirty="0"/>
        </a:p>
      </dsp:txBody>
      <dsp:txXfrm>
        <a:off x="1944223" y="936109"/>
        <a:ext cx="3186667" cy="19952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2C799-E360-4DE3-96BA-F022696FD8CF}">
      <dsp:nvSpPr>
        <dsp:cNvPr id="0" name=""/>
        <dsp:cNvSpPr/>
      </dsp:nvSpPr>
      <dsp:spPr>
        <a:xfrm>
          <a:off x="0" y="455459"/>
          <a:ext cx="2688889" cy="1613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61</a:t>
          </a:r>
          <a:r>
            <a:rPr lang="ru-RU" sz="1800" kern="1200" dirty="0" smtClean="0"/>
            <a:t> человек из числа научно-педагогических работников вузов</a:t>
          </a:r>
          <a:endParaRPr lang="ru-RU" sz="1800" b="1" kern="1200" dirty="0"/>
        </a:p>
      </dsp:txBody>
      <dsp:txXfrm>
        <a:off x="0" y="455459"/>
        <a:ext cx="2688889" cy="1613334"/>
      </dsp:txXfrm>
    </dsp:sp>
    <dsp:sp modelId="{C847B403-C048-42F6-9807-B124EE14CA55}">
      <dsp:nvSpPr>
        <dsp:cNvPr id="0" name=""/>
        <dsp:cNvSpPr/>
      </dsp:nvSpPr>
      <dsp:spPr>
        <a:xfrm>
          <a:off x="2957779" y="455459"/>
          <a:ext cx="2688889" cy="1613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14</a:t>
          </a:r>
          <a:r>
            <a:rPr lang="ru-RU" sz="1600" kern="1200" dirty="0" smtClean="0"/>
            <a:t> человек из числа педагогических работников общеобразовательных организаций и организаций среднего профессионального образования</a:t>
          </a:r>
          <a:endParaRPr lang="ru-RU" sz="1600" b="1" kern="1200" dirty="0"/>
        </a:p>
      </dsp:txBody>
      <dsp:txXfrm>
        <a:off x="2957779" y="455459"/>
        <a:ext cx="2688889" cy="1613334"/>
      </dsp:txXfrm>
    </dsp:sp>
    <dsp:sp modelId="{E45FA34B-569E-4110-A65C-998FB460A02B}">
      <dsp:nvSpPr>
        <dsp:cNvPr id="0" name=""/>
        <dsp:cNvSpPr/>
      </dsp:nvSpPr>
      <dsp:spPr>
        <a:xfrm>
          <a:off x="5915557" y="455459"/>
          <a:ext cx="2688889" cy="1613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6</a:t>
          </a:r>
          <a:r>
            <a:rPr lang="ru-RU" sz="1800" kern="1200" dirty="0" smtClean="0"/>
            <a:t> человек из числа специалистов региональных органов управления образованием</a:t>
          </a:r>
          <a:endParaRPr lang="ru-RU" sz="1800" b="1" kern="1200" dirty="0"/>
        </a:p>
      </dsp:txBody>
      <dsp:txXfrm>
        <a:off x="5915557" y="455459"/>
        <a:ext cx="2688889" cy="16133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BB619-8082-41D6-B3A8-1C7D24636B40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3E1B9-0FF0-4D09-A3D6-1C53B853B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2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8225" indent="-2877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1115" indent="-23022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1561" indent="-23022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2008" indent="-23022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2454" indent="-23022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92900" indent="-23022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53346" indent="-23022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13792" indent="-23022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EED498-EA46-4CF3-8F23-278ABEA29CBB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01979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8225" indent="-2877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1115" indent="-23022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1561" indent="-23022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2008" indent="-23022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2454" indent="-23022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92900" indent="-23022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53346" indent="-23022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13792" indent="-23022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EED498-EA46-4CF3-8F23-278ABEA29CBB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0054B-ECA7-4540-9EC5-F5EF59C2A0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9C0DB-A6FD-477C-BCA0-E54B80101D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25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F969B-68F7-2E45-9CC6-35343AB284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E03E3-F33E-4F6B-B428-297A6A25C2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00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E8E3-7217-8240-9FE8-D45F184524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AA877-E882-4FB3-A14F-46BE9C0D2A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96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4FFAA-0C3D-0B4C-96B4-8188138116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8B553-9C7D-471A-A3BB-1BF208153D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10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C5E1B-D40B-B945-BD71-92CC4ECACB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CC7F2-A4D5-446B-9E0F-98C855AF23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01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1E6B8-8847-A14E-AD73-47F7531627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60306-D948-42CB-B1C9-995ED7389A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23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27CC0-4AE4-D340-B8BB-C82E5ACD85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AF005-B124-4A68-BCC6-1F35167539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68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D9A5E-B439-344B-B250-2DD00879BC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19543-55BE-40AF-8B9D-D318646ED9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6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AB97A-FB53-D54E-A9C8-FCFE50B446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E2CB8-A017-40FE-819A-8E5FD5B8D3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98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07FEC-89E6-5A42-BE14-7AD2477CBA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9E4D3-6967-4788-B239-FEF4D747D3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8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1E602-EDDB-804A-BC4D-F9583E80DD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D64C7-AE59-4DA8-91A1-33612F5289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87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566738" y="1752600"/>
            <a:ext cx="8001000" cy="42672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C9DFA-6E7D-BB41-A32F-FBB7F8F75F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DDE91-301A-4DBB-85BE-67401E253B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60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56C8-5AB4-4B69-A9F4-E2A60C313C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4C9-229B-44D4-81B5-CF74EAC52E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34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56C8-5AB4-4B69-A9F4-E2A60C313C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4C9-229B-44D4-81B5-CF74EAC52E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78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56C8-5AB4-4B69-A9F4-E2A60C313C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4C9-229B-44D4-81B5-CF74EAC52E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205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56C8-5AB4-4B69-A9F4-E2A60C313C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4C9-229B-44D4-81B5-CF74EAC52E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63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56C8-5AB4-4B69-A9F4-E2A60C313C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4C9-229B-44D4-81B5-CF74EAC52E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58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56C8-5AB4-4B69-A9F4-E2A60C313C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4C9-229B-44D4-81B5-CF74EAC52E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3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56C8-5AB4-4B69-A9F4-E2A60C313C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4C9-229B-44D4-81B5-CF74EAC52E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50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56C8-5AB4-4B69-A9F4-E2A60C313C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4C9-229B-44D4-81B5-CF74EAC52E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95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56C8-5AB4-4B69-A9F4-E2A60C313C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4C9-229B-44D4-81B5-CF74EAC52E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59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56C8-5AB4-4B69-A9F4-E2A60C313C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4C9-229B-44D4-81B5-CF74EAC52E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880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56C8-5AB4-4B69-A9F4-E2A60C313C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04C9-229B-44D4-81B5-CF74EAC52E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427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17.06.2013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15D3674-2BEC-4BE5-A851-BFB5E8231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757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17.06.2013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B490E8C-D364-4371-9CFB-4719498B4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565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17.06.2013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D3328E0-343D-4363-9A1E-595093A76D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278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17.06.2013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56E6EA6-6115-497C-A805-56BDEE371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07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17.06.2013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F84B9C6-2776-4CED-8AC6-DC48FC952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4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17.06.2013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7D5FC8C-32AD-4CF3-9AC5-B0E09FD57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231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17.06.2013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DF0E9C0-F26F-4DE7-9E4C-09E76940AC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322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17.06.2013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1157E27-8D00-49FC-AFDC-397B399D37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03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17.06.2013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107A074-0396-415C-A9BB-B6CBAE754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414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17.06.2013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FEAFEC6-C420-4CE3-8350-40E3DAC46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056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17.06.2013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3279FDF-8685-4BE9-8F2E-C18BB044F2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782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D3BC3-ADB7-43AF-A574-1227C162A8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5690B-8794-4F2D-A207-ED0B47F918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008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FB659-8573-4965-BBD5-0E094977AE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6CDED-F133-472F-A953-D56E2EDE2F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321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0E9D-5DFA-43CD-AB7C-294626A84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8BD06-8489-4CAD-8D5B-1519041BCB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568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7BEA-D3FA-4011-98C8-27B1857B1B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DE081-E0A8-4B29-A5EA-C1211C12F9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51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FB740-9339-401E-A928-6CAAE6C46A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8A589-3848-4AE0-A719-DF96419085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56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5B9CF-CB23-4D59-88F2-0C71A230FE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9B183-4432-46A2-AE45-BC8208B7D0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077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2A071-02A7-470F-A2E5-C1FDEB39C5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34478-2E1D-40B5-AC12-A2B0C49762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713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F18A2-8D9E-4C20-A5D0-D505631680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05EBA-B401-4225-AE7E-094EFB126A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605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3C585-F05C-466A-BF42-13D840988E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48BF1-0768-4159-85AB-4A29C1120B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782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EEC4D-089D-48C1-B990-E62B1DF670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8544E-D3C0-4E62-AA68-34566F63BB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522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37E86-563D-4D8C-AFCD-73A44A9ED5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2532B-5E97-4837-A69C-2E2B60260D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9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677497-206F-D148-9923-A651247771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74394B-2C84-4864-B862-9C0A552241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9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A56C8-5AB4-4B69-A9F4-E2A60C313C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B04C9-229B-44D4-81B5-CF74EAC52E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1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17.06.2013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F5B9C8-55F5-4136-AAB1-9D6FDCA81C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0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6F3A0B-3B2B-4878-B88D-32B62FFCF9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7DC838-F0E2-420D-88E2-280BC744A7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8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7.xml"/><Relationship Id="rId6" Type="http://schemas.openxmlformats.org/officeDocument/2006/relationships/diagramQuickStyle" Target="../diagrams/quickStyle3.xml"/><Relationship Id="rId11" Type="http://schemas.openxmlformats.org/officeDocument/2006/relationships/chart" Target="../charts/chart5.xml"/><Relationship Id="rId5" Type="http://schemas.openxmlformats.org/officeDocument/2006/relationships/diagramLayout" Target="../diagrams/layout3.xml"/><Relationship Id="rId10" Type="http://schemas.openxmlformats.org/officeDocument/2006/relationships/chart" Target="../charts/chart4.xml"/><Relationship Id="rId4" Type="http://schemas.openxmlformats.org/officeDocument/2006/relationships/diagramData" Target="../diagrams/data3.xml"/><Relationship Id="rId9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E:\!romik\минин\10_present\PRESENTACIYA2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0013"/>
            <a:ext cx="9144000" cy="331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5" descr="mu_logo_ful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214422"/>
            <a:ext cx="3265487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3645024"/>
            <a:ext cx="8676964" cy="172819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Отчет по реализации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ru-RU" sz="1800" b="1" dirty="0" smtClean="0"/>
              <a:t>Государственного контракта </a:t>
            </a:r>
            <a:r>
              <a:rPr lang="ru-RU" sz="1800" b="1" dirty="0"/>
              <a:t>на выполнение работ</a:t>
            </a:r>
            <a:br>
              <a:rPr lang="ru-RU" sz="1800" b="1" dirty="0"/>
            </a:br>
            <a:r>
              <a:rPr lang="ru-RU" sz="1800" b="1" dirty="0"/>
              <a:t>(оказание услуг) от </a:t>
            </a:r>
            <a:r>
              <a:rPr lang="ru-RU" sz="1800" b="1" dirty="0" smtClean="0"/>
              <a:t>«17</a:t>
            </a:r>
            <a:r>
              <a:rPr lang="ru-RU" sz="1800" b="1" dirty="0"/>
              <a:t>» июня 2016 г. № </a:t>
            </a:r>
            <a:r>
              <a:rPr lang="ru-RU" sz="1800" b="1" dirty="0" smtClean="0"/>
              <a:t>05.015.12.0014 </a:t>
            </a:r>
            <a:r>
              <a:rPr lang="ru-RU" sz="1800" b="1" dirty="0"/>
              <a:t>по проекту</a:t>
            </a:r>
            <a:br>
              <a:rPr lang="ru-RU" sz="1800" b="1" dirty="0"/>
            </a:br>
            <a:r>
              <a:rPr lang="ru-RU" sz="1800" b="1" dirty="0"/>
              <a:t>«Разработка моделей целевой подготовки педагогов </a:t>
            </a:r>
            <a:br>
              <a:rPr lang="ru-RU" sz="1800" b="1" dirty="0"/>
            </a:br>
            <a:r>
              <a:rPr lang="ru-RU" sz="1800" b="1" dirty="0"/>
              <a:t>в рамках образовательной области «Образование и педагогические науки»»</a:t>
            </a:r>
            <a:br>
              <a:rPr lang="ru-RU" sz="1800" b="1" dirty="0"/>
            </a:br>
            <a:r>
              <a:rPr lang="ru-RU" sz="1800" dirty="0"/>
              <a:t> 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9C0DB-A6FD-477C-BCA0-E54B80101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i="1" dirty="0" err="1" smtClean="0"/>
              <a:t>А.А.Федоров</a:t>
            </a:r>
            <a:r>
              <a:rPr lang="ru-RU" i="1" dirty="0" smtClean="0"/>
              <a:t>, </a:t>
            </a:r>
          </a:p>
          <a:p>
            <a:pPr algn="r"/>
            <a:r>
              <a:rPr lang="ru-RU" i="1" dirty="0" smtClean="0"/>
              <a:t>ректор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912" y="637464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20.06.2017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7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E:\!romik\минин\10_present\PRESENTACIYA2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78"/>
            <a:ext cx="9144000" cy="99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0" y="57091"/>
            <a:ext cx="8336462" cy="55250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i="1" dirty="0" smtClean="0">
                <a:solidFill>
                  <a:prstClr val="white"/>
                </a:solidFill>
              </a:rPr>
              <a:t>Результаты</a:t>
            </a:r>
            <a:r>
              <a:rPr lang="ru-RU" sz="2200" b="1" dirty="0" smtClean="0">
                <a:solidFill>
                  <a:prstClr val="white"/>
                </a:solidFill>
              </a:rPr>
              <a:t> </a:t>
            </a:r>
            <a:r>
              <a:rPr lang="ru-RU" sz="2200" b="1" i="1" dirty="0" smtClean="0">
                <a:solidFill>
                  <a:prstClr val="white"/>
                </a:solidFill>
              </a:rPr>
              <a:t>комплексного экзамена </a:t>
            </a:r>
            <a:r>
              <a:rPr lang="ru-RU" sz="2200" b="1" i="1" dirty="0">
                <a:solidFill>
                  <a:prstClr val="white"/>
                </a:solidFill>
              </a:rPr>
              <a:t>готовности </a:t>
            </a:r>
          </a:p>
          <a:p>
            <a:pPr algn="l"/>
            <a:r>
              <a:rPr lang="ru-RU" sz="2200" b="1" i="1" dirty="0">
                <a:solidFill>
                  <a:prstClr val="white"/>
                </a:solidFill>
              </a:rPr>
              <a:t>к профессиональной деятельности (КЭГ) </a:t>
            </a:r>
          </a:p>
        </p:txBody>
      </p:sp>
      <p:pic>
        <p:nvPicPr>
          <p:cNvPr id="16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2336" y="6519525"/>
            <a:ext cx="1321664" cy="3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"/>
          <p:cNvSpPr txBox="1">
            <a:spLocks/>
          </p:cNvSpPr>
          <p:nvPr/>
        </p:nvSpPr>
        <p:spPr>
          <a:xfrm>
            <a:off x="7304468" y="6453188"/>
            <a:ext cx="512677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54751783-1172-4B09-BA55-7F22318B104C}" type="slidenum">
              <a:rPr lang="en-US" sz="2400">
                <a:solidFill>
                  <a:srgbClr val="CE1628"/>
                </a:solidFill>
              </a:rPr>
              <a:pPr algn="l">
                <a:defRPr/>
              </a:pPr>
              <a:t>10</a:t>
            </a:fld>
            <a:endParaRPr lang="en-US" sz="2400" dirty="0">
              <a:solidFill>
                <a:srgbClr val="CE1628"/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387827470"/>
              </p:ext>
            </p:extLst>
          </p:nvPr>
        </p:nvGraphicFramePr>
        <p:xfrm>
          <a:off x="323528" y="1124745"/>
          <a:ext cx="8159640" cy="1296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588685755"/>
              </p:ext>
            </p:extLst>
          </p:nvPr>
        </p:nvGraphicFramePr>
        <p:xfrm>
          <a:off x="395536" y="2551804"/>
          <a:ext cx="4536504" cy="2245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45426792"/>
              </p:ext>
            </p:extLst>
          </p:nvPr>
        </p:nvGraphicFramePr>
        <p:xfrm>
          <a:off x="1437897" y="4941168"/>
          <a:ext cx="6408712" cy="1368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668242009"/>
              </p:ext>
            </p:extLst>
          </p:nvPr>
        </p:nvGraphicFramePr>
        <p:xfrm>
          <a:off x="4860032" y="2492896"/>
          <a:ext cx="390359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9680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!romik\минин\10_present\PRESENTACIYA2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" y="0"/>
            <a:ext cx="9144000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824" y="32165"/>
            <a:ext cx="8229600" cy="1308603"/>
          </a:xfrm>
        </p:spPr>
        <p:txBody>
          <a:bodyPr>
            <a:normAutofit/>
          </a:bodyPr>
          <a:lstStyle/>
          <a:p>
            <a:pPr algn="l"/>
            <a:r>
              <a:rPr lang="ru-RU" sz="2800" b="1" cap="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Постдипломное сопровождение</a:t>
            </a:r>
            <a:br>
              <a:rPr lang="ru-RU" sz="2800" b="1" cap="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800" b="1" cap="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выпускника программы ЦП</a:t>
            </a:r>
            <a:endParaRPr lang="ru-RU" sz="2800" b="1" cap="al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830" y="8566"/>
            <a:ext cx="1090135" cy="1090135"/>
          </a:xfrm>
        </p:spPr>
      </p:pic>
      <p:sp>
        <p:nvSpPr>
          <p:cNvPr id="8" name="Пятиугольник 7"/>
          <p:cNvSpPr/>
          <p:nvPr/>
        </p:nvSpPr>
        <p:spPr>
          <a:xfrm rot="20014113">
            <a:off x="-26511" y="6106385"/>
            <a:ext cx="2304000" cy="252000"/>
          </a:xfrm>
          <a:prstGeom prst="homePlate">
            <a:avLst/>
          </a:prstGeom>
          <a:solidFill>
            <a:srgbClr val="FF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20035520">
            <a:off x="2151289" y="4933347"/>
            <a:ext cx="2304000" cy="252000"/>
          </a:xfrm>
          <a:prstGeom prst="chevron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20035520">
            <a:off x="4331558" y="3846690"/>
            <a:ext cx="2304000" cy="252000"/>
          </a:xfrm>
          <a:prstGeom prst="chevron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 rot="20035520">
            <a:off x="6511830" y="2698393"/>
            <a:ext cx="2304000" cy="252000"/>
          </a:xfrm>
          <a:prstGeom prst="chevron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661" y="4546896"/>
            <a:ext cx="2072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Разработка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механизма ПДС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модели ЦП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65700" y="2861684"/>
            <a:ext cx="2207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Создание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ЭС ПДС</a:t>
            </a:r>
            <a:endParaRPr lang="ru-R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2403" y="3731932"/>
            <a:ext cx="2276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Разработка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Концепции ПДС</a:t>
            </a:r>
            <a:endParaRPr lang="ru-RU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66473" y="1704256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Апробация ЭС ПДС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сентябрь-октябрь 2017 г.</a:t>
            </a:r>
            <a:endParaRPr lang="ru-R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t="11625" r="4086" b="9375"/>
          <a:stretch/>
        </p:blipFill>
        <p:spPr bwMode="auto">
          <a:xfrm>
            <a:off x="913992" y="1700808"/>
            <a:ext cx="297375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196070" y="4293096"/>
            <a:ext cx="59479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Признаки концепции ППДС</a:t>
            </a:r>
          </a:p>
          <a:p>
            <a:pPr algn="r"/>
            <a:endParaRPr lang="ru-RU" sz="20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Добровольность</a:t>
            </a:r>
          </a:p>
          <a:p>
            <a:pPr algn="r"/>
            <a:r>
              <a:rPr lang="ru-RU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Развивающе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-образовательный характер</a:t>
            </a:r>
          </a:p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Мотивационно-воспитательный характер</a:t>
            </a:r>
          </a:p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Двойное наставничество</a:t>
            </a:r>
          </a:p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Технология </a:t>
            </a:r>
            <a:r>
              <a:rPr lang="ru-RU" sz="20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менторинга</a:t>
            </a:r>
            <a:endParaRPr lang="ru-R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8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6636" y="1119506"/>
            <a:ext cx="2391148" cy="1210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6680" tIns="106680" rIns="106680" bIns="106680" spcCol="1270" anchor="ctr"/>
          <a:lstStyle/>
          <a:p>
            <a:pPr algn="ctr" defTabSz="12446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Сервис расчета потребности региона в педагогических кадрах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1119506"/>
            <a:ext cx="2376264" cy="12105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6680" tIns="106680" rIns="106680" bIns="106680" spcCol="1270" anchor="ctr"/>
          <a:lstStyle/>
          <a:p>
            <a:pPr algn="ctr" defTabSz="12446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kern="0" dirty="0" smtClean="0">
                <a:solidFill>
                  <a:prstClr val="black"/>
                </a:solidFill>
              </a:rPr>
              <a:t>Сервис комплексного экзамена готовности к получению педагогической профессии</a:t>
            </a:r>
            <a:endParaRPr lang="ru-RU" sz="1400" kern="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1119506"/>
            <a:ext cx="2304256" cy="1210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06680" tIns="106680" rIns="106680" bIns="106680" spcCol="1270" anchor="ctr"/>
          <a:lstStyle/>
          <a:p>
            <a:pPr algn="ctr" defTabSz="12446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Сервис постдипломного сопровождения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9594" y="5385258"/>
            <a:ext cx="2236137" cy="1191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6680" tIns="106680" rIns="106680" bIns="106680" spcCol="1270" anchor="ctr"/>
          <a:lstStyle/>
          <a:p>
            <a:pPr algn="ctr" defTabSz="12446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Планирование КЦП по педагогическим направлениям подготовки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79913" y="5385254"/>
            <a:ext cx="2304256" cy="11622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</p:spPr>
        <p:txBody>
          <a:bodyPr lIns="106680" tIns="106680" rIns="106680" bIns="106680" spcCol="1270" anchor="ctr"/>
          <a:lstStyle/>
          <a:p>
            <a:pPr algn="ctr" defTabSz="12446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kern="0" dirty="0" smtClean="0">
                <a:solidFill>
                  <a:prstClr val="black"/>
                </a:solidFill>
              </a:rPr>
              <a:t>Качественный отбор мотивированных студентов на программу целевой подготовки педагогов</a:t>
            </a:r>
            <a:endParaRPr lang="ru-RU" sz="1400" kern="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88224" y="5385254"/>
            <a:ext cx="2312397" cy="11622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6680" tIns="106680" rIns="106680" bIns="106680" spcCol="1270" anchor="ctr"/>
          <a:lstStyle/>
          <a:p>
            <a:pPr algn="ctr" defTabSz="12446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Сопровождение удержания в профессии молодых специалистов и создания карьерных перспектив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0" t="6451" r="4179" b="5854"/>
          <a:stretch/>
        </p:blipFill>
        <p:spPr bwMode="auto">
          <a:xfrm>
            <a:off x="3347864" y="2330032"/>
            <a:ext cx="2219692" cy="266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60" y="2330032"/>
            <a:ext cx="1866456" cy="266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/>
          <a:stretch/>
        </p:blipFill>
        <p:spPr bwMode="auto">
          <a:xfrm>
            <a:off x="223947" y="2348880"/>
            <a:ext cx="2547853" cy="134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6" t="32796" r="36163" b="15385"/>
          <a:stretch/>
        </p:blipFill>
        <p:spPr bwMode="auto">
          <a:xfrm>
            <a:off x="527263" y="3760355"/>
            <a:ext cx="1941220" cy="110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1234" y="4994135"/>
            <a:ext cx="2146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70C0"/>
                </a:solidFill>
              </a:rPr>
              <a:t>http://cokt.mininuniver.ru</a:t>
            </a:r>
            <a:endParaRPr lang="ru-RU" sz="1400" b="1" i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2488" y="4993431"/>
            <a:ext cx="2015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70C0"/>
                </a:solidFill>
              </a:rPr>
              <a:t>http://ya.mininuniver.ru</a:t>
            </a:r>
            <a:endParaRPr lang="ru-RU" sz="1400" b="1" i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16216" y="4994135"/>
            <a:ext cx="2146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0070C0"/>
                </a:solidFill>
              </a:rPr>
              <a:t>http://cokt.mininuniver.ru</a:t>
            </a:r>
            <a:endParaRPr lang="ru-RU" sz="1400" b="1" i="1" dirty="0">
              <a:solidFill>
                <a:srgbClr val="0070C0"/>
              </a:solidFill>
            </a:endParaRPr>
          </a:p>
        </p:txBody>
      </p:sp>
      <p:pic>
        <p:nvPicPr>
          <p:cNvPr id="23" name="Picture 2" descr="E:\!romik\минин\10_present\PRESENTACIYA2-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" y="2356"/>
            <a:ext cx="9144000" cy="99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-1604" y="70125"/>
            <a:ext cx="8336462" cy="55250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ysClr val="window" lastClr="FFFFFF"/>
                </a:solidFill>
              </a:rPr>
              <a:t>Разработка сервисов сопровождения </a:t>
            </a:r>
            <a:endParaRPr lang="ru-RU" sz="2400" b="1" dirty="0" smtClean="0">
              <a:solidFill>
                <a:sysClr val="window" lastClr="FFFFFF"/>
              </a:solidFill>
            </a:endParaRPr>
          </a:p>
          <a:p>
            <a:pPr algn="l"/>
            <a:r>
              <a:rPr lang="ru-RU" sz="2400" b="1" dirty="0" smtClean="0">
                <a:solidFill>
                  <a:sysClr val="window" lastClr="FFFFFF"/>
                </a:solidFill>
              </a:rPr>
              <a:t>жизненного </a:t>
            </a:r>
            <a:r>
              <a:rPr lang="ru-RU" sz="2400" b="1" dirty="0">
                <a:solidFill>
                  <a:sysClr val="window" lastClr="FFFFFF"/>
                </a:solidFill>
              </a:rPr>
              <a:t>цикла профессии «учитель»</a:t>
            </a:r>
          </a:p>
        </p:txBody>
      </p:sp>
      <p:pic>
        <p:nvPicPr>
          <p:cNvPr id="21" name="Рисунок 5" descr="mu_logo_ful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13132" y="4120"/>
            <a:ext cx="1520309" cy="98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56376" y="6547500"/>
            <a:ext cx="1187624" cy="24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Номер слайда 1"/>
          <p:cNvSpPr txBox="1">
            <a:spLocks/>
          </p:cNvSpPr>
          <p:nvPr/>
        </p:nvSpPr>
        <p:spPr>
          <a:xfrm>
            <a:off x="7456288" y="6487018"/>
            <a:ext cx="512677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54751783-1172-4B09-BA55-7F22318B104C}" type="slidenum">
              <a:rPr lang="en-US" sz="2400">
                <a:solidFill>
                  <a:srgbClr val="CE1628"/>
                </a:solidFill>
              </a:rPr>
              <a:pPr algn="l">
                <a:defRPr/>
              </a:pPr>
              <a:t>12</a:t>
            </a:fld>
            <a:endParaRPr lang="en-US" sz="2400" dirty="0">
              <a:solidFill>
                <a:srgbClr val="CE16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2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E:\!romik\минин\10_present\PRESENTACIYA2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0013"/>
            <a:ext cx="9144000" cy="331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5" descr="mu_logo_ful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214422"/>
            <a:ext cx="3265487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707904" y="441069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/>
              <a:t>Благодарю за внимание!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4246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030501"/>
              </p:ext>
            </p:extLst>
          </p:nvPr>
        </p:nvGraphicFramePr>
        <p:xfrm>
          <a:off x="107504" y="1340769"/>
          <a:ext cx="655272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03E3-F33E-4F6B-B428-297A6A25C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Группа 6"/>
          <p:cNvGrpSpPr>
            <a:grpSpLocks/>
          </p:cNvGrpSpPr>
          <p:nvPr/>
        </p:nvGrpSpPr>
        <p:grpSpPr bwMode="auto">
          <a:xfrm>
            <a:off x="0" y="214313"/>
            <a:ext cx="9144000" cy="714375"/>
            <a:chOff x="0" y="2420938"/>
            <a:chExt cx="9144000" cy="1914525"/>
          </a:xfrm>
        </p:grpSpPr>
        <p:pic>
          <p:nvPicPr>
            <p:cNvPr id="7" name="Picture 2" descr="E:\!romik\минин\10_present\PRESENTACIYA2-05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2420938"/>
              <a:ext cx="9144000" cy="191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428625" y="2612389"/>
              <a:ext cx="6143625" cy="123806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endParaRPr lang="ru-RU" sz="24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38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4230010" y="760576"/>
            <a:ext cx="5011091" cy="3731062"/>
          </a:xfrm>
          <a:prstGeom prst="verticalScroll">
            <a:avLst>
              <a:gd name="adj" fmla="val 16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" name="Рисунок 19" descr="https://liter.kz/image/s/w/976/14342-6-90_rabotodatelei_nuzhd_ru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39" y="692696"/>
            <a:ext cx="4660214" cy="22322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81239"/>
              </p:ext>
            </p:extLst>
          </p:nvPr>
        </p:nvGraphicFramePr>
        <p:xfrm>
          <a:off x="12723" y="3232721"/>
          <a:ext cx="377241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06022" y="2924944"/>
            <a:ext cx="4365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Численность педагогов в Российской Федерации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600" y="5157192"/>
            <a:ext cx="8874305" cy="163449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504D">
                    <a:lumMod val="75000"/>
                  </a:srgbClr>
                </a:solidFill>
              </a:rPr>
              <a:t>Наблюдаемые тенденции</a:t>
            </a:r>
            <a:r>
              <a:rPr lang="ru-RU" b="1" dirty="0" smtClean="0">
                <a:solidFill>
                  <a:srgbClr val="C0504D">
                    <a:lumMod val="75000"/>
                  </a:srgbClr>
                </a:solidFill>
              </a:rPr>
              <a:t>: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solidFill>
                  <a:srgbClr val="C0504D">
                    <a:lumMod val="75000"/>
                  </a:srgbClr>
                </a:solidFill>
              </a:rPr>
              <a:t>Увеличилась численность </a:t>
            </a:r>
            <a:r>
              <a:rPr lang="ru-RU" dirty="0">
                <a:solidFill>
                  <a:srgbClr val="C0504D">
                    <a:lumMod val="75000"/>
                  </a:srgbClr>
                </a:solidFill>
              </a:rPr>
              <a:t>молодых педагогов </a:t>
            </a:r>
            <a:r>
              <a:rPr lang="ru-RU" dirty="0" smtClean="0">
                <a:solidFill>
                  <a:srgbClr val="C0504D">
                    <a:lumMod val="75000"/>
                  </a:srgbClr>
                </a:solidFill>
              </a:rPr>
              <a:t> (более </a:t>
            </a:r>
            <a:r>
              <a:rPr lang="ru-RU" dirty="0">
                <a:solidFill>
                  <a:srgbClr val="C0504D">
                    <a:lumMod val="75000"/>
                  </a:srgbClr>
                </a:solidFill>
              </a:rPr>
              <a:t>230 тыс. </a:t>
            </a:r>
            <a:r>
              <a:rPr lang="ru-RU" dirty="0" smtClean="0">
                <a:solidFill>
                  <a:srgbClr val="C0504D">
                    <a:lumMod val="75000"/>
                  </a:srgbClr>
                </a:solidFill>
              </a:rPr>
              <a:t>педагогов, 14 %);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solidFill>
                  <a:srgbClr val="C0504D">
                    <a:lumMod val="75000"/>
                  </a:srgbClr>
                </a:solidFill>
              </a:rPr>
              <a:t>Острый дефицит </a:t>
            </a:r>
            <a:r>
              <a:rPr lang="ru-RU" dirty="0">
                <a:solidFill>
                  <a:srgbClr val="C0504D">
                    <a:lumMod val="75000"/>
                  </a:srgbClr>
                </a:solidFill>
              </a:rPr>
              <a:t>педагогов среднего возраста – не хватает более 95 тыс. </a:t>
            </a:r>
            <a:r>
              <a:rPr lang="ru-RU" dirty="0" smtClean="0">
                <a:solidFill>
                  <a:srgbClr val="C0504D">
                    <a:lumMod val="75000"/>
                  </a:srgbClr>
                </a:solidFill>
              </a:rPr>
              <a:t>педагогов;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srgbClr val="C0504D">
                    <a:lumMod val="75000"/>
                  </a:srgbClr>
                </a:solidFill>
              </a:rPr>
              <a:t>Избыток педагогов-пенсионеров – более 70 тыс. </a:t>
            </a:r>
            <a:r>
              <a:rPr lang="ru-RU" dirty="0" smtClean="0">
                <a:solidFill>
                  <a:srgbClr val="C0504D">
                    <a:lumMod val="75000"/>
                  </a:srgbClr>
                </a:solidFill>
              </a:rPr>
              <a:t>человек</a:t>
            </a:r>
            <a:endParaRPr lang="ru-RU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1011" y="4710950"/>
            <a:ext cx="78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Возраст</a:t>
            </a:r>
            <a:endParaRPr lang="ru-RU" sz="1400" b="1" dirty="0">
              <a:solidFill>
                <a:srgbClr val="C00000"/>
              </a:solidFill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942832"/>
              </p:ext>
            </p:extLst>
          </p:nvPr>
        </p:nvGraphicFramePr>
        <p:xfrm>
          <a:off x="4777795" y="1562687"/>
          <a:ext cx="4611601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91529" y="83671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КЦП на педагогические 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</a:rPr>
              <a:t>специальности и направления</a:t>
            </a:r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13" name="Picture 2" descr="E:\!romik\минин\10_present\PRESENTACIYA2-0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8"/>
          <a:stretch/>
        </p:blipFill>
        <p:spPr bwMode="auto">
          <a:xfrm>
            <a:off x="0" y="38480"/>
            <a:ext cx="9144000" cy="72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0" y="116632"/>
            <a:ext cx="7283717" cy="6439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prstClr val="white"/>
                </a:solidFill>
              </a:rPr>
              <a:t>Разработана и апробирована </a:t>
            </a:r>
            <a:r>
              <a:rPr lang="ru-RU" sz="2000" b="1" i="1" dirty="0" smtClean="0">
                <a:solidFill>
                  <a:prstClr val="white"/>
                </a:solidFill>
              </a:rPr>
              <a:t>модель планирования </a:t>
            </a:r>
            <a:r>
              <a:rPr lang="ru-RU" sz="2000" b="1" i="1" dirty="0">
                <a:solidFill>
                  <a:prstClr val="white"/>
                </a:solidFill>
              </a:rPr>
              <a:t>потребности </a:t>
            </a:r>
            <a:r>
              <a:rPr lang="ru-RU" sz="2000" b="1" i="1" dirty="0" smtClean="0">
                <a:solidFill>
                  <a:prstClr val="white"/>
                </a:solidFill>
              </a:rPr>
              <a:t>региона в </a:t>
            </a:r>
            <a:r>
              <a:rPr lang="ru-RU" sz="2000" b="1" i="1" dirty="0">
                <a:solidFill>
                  <a:prstClr val="white"/>
                </a:solidFill>
              </a:rPr>
              <a:t>педагогических кадрах</a:t>
            </a:r>
          </a:p>
        </p:txBody>
      </p:sp>
      <p:pic>
        <p:nvPicPr>
          <p:cNvPr id="21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22336" y="6369388"/>
            <a:ext cx="1321664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Номер слайда 1"/>
          <p:cNvSpPr txBox="1">
            <a:spLocks/>
          </p:cNvSpPr>
          <p:nvPr/>
        </p:nvSpPr>
        <p:spPr>
          <a:xfrm>
            <a:off x="7488325" y="6361141"/>
            <a:ext cx="512677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54751783-1172-4B09-BA55-7F22318B104C}" type="slidenum">
              <a:rPr lang="en-US" sz="2400">
                <a:solidFill>
                  <a:srgbClr val="CE1628"/>
                </a:solidFill>
              </a:rPr>
              <a:pPr algn="l">
                <a:defRPr/>
              </a:pPr>
              <a:t>3</a:t>
            </a:fld>
            <a:endParaRPr lang="en-US" sz="2400" dirty="0">
              <a:solidFill>
                <a:srgbClr val="CE16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!romik\минин\10_present\PRESENTACIYA2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" y="115888"/>
            <a:ext cx="8966580" cy="86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D:\2016\макеты\конф 17.08\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42" y="5805276"/>
            <a:ext cx="5548925" cy="58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016\макеты\конф 17.08\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5" y="1120650"/>
            <a:ext cx="1166014" cy="114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77159" y="6332573"/>
            <a:ext cx="1197769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4"/>
          <p:cNvSpPr txBox="1">
            <a:spLocks/>
          </p:cNvSpPr>
          <p:nvPr/>
        </p:nvSpPr>
        <p:spPr>
          <a:xfrm>
            <a:off x="6057900" y="6356362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>
          <a:xfrm>
            <a:off x="7488329" y="6361149"/>
            <a:ext cx="512677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54751783-1172-4B09-BA55-7F22318B104C}" type="slidenum">
              <a:rPr lang="en-US" sz="2400">
                <a:solidFill>
                  <a:srgbClr val="CE1628"/>
                </a:solidFill>
              </a:rPr>
              <a:pPr algn="l">
                <a:defRPr/>
              </a:pPr>
              <a:t>4</a:t>
            </a:fld>
            <a:endParaRPr lang="en-US" sz="2400" dirty="0">
              <a:solidFill>
                <a:srgbClr val="CE1628"/>
              </a:solidFill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79512" y="-27997"/>
            <a:ext cx="7264277" cy="114300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Разработана и апробируется новая </a:t>
            </a:r>
            <a:r>
              <a:rPr lang="ru-RU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</a:t>
            </a:r>
            <a:r>
              <a:rPr lang="ru-RU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целевой подготовки педагогов</a:t>
            </a:r>
            <a:endParaRPr lang="ru-RU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565455" y="1136873"/>
            <a:ext cx="6101954" cy="0"/>
          </a:xfrm>
          <a:prstGeom prst="line">
            <a:avLst/>
          </a:prstGeom>
          <a:ln w="25400" cmpd="thickThin">
            <a:solidFill>
              <a:srgbClr val="CE16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2016\макеты\конф 17.08\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457" y="1601579"/>
            <a:ext cx="2790521" cy="449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2016\макеты\конф 17.08\0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016" y="2204865"/>
            <a:ext cx="2176395" cy="388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2016\макеты\конф 17.08\0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65" y="1120638"/>
            <a:ext cx="1629650" cy="131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2016\макеты\конф 17.08\0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946" y="1052736"/>
            <a:ext cx="178219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35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7586" t="18873" r="15915" b="10353"/>
          <a:stretch/>
        </p:blipFill>
        <p:spPr bwMode="auto">
          <a:xfrm>
            <a:off x="755577" y="1521460"/>
            <a:ext cx="7848872" cy="46438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E:\!romik\минин\10_present\PRESENTACIYA2-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78"/>
            <a:ext cx="9144000" cy="99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57091"/>
            <a:ext cx="8336462" cy="55250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prstClr val="white"/>
                </a:solidFill>
              </a:rPr>
              <a:t>Разработан и апробируется </a:t>
            </a:r>
            <a:r>
              <a:rPr lang="ru-RU" sz="2200" b="1" i="1" dirty="0" smtClean="0">
                <a:solidFill>
                  <a:prstClr val="white"/>
                </a:solidFill>
              </a:rPr>
              <a:t>механизм </a:t>
            </a:r>
            <a:r>
              <a:rPr lang="ru-RU" sz="2200" b="1" i="1" dirty="0">
                <a:solidFill>
                  <a:prstClr val="white"/>
                </a:solidFill>
              </a:rPr>
              <a:t>взаимодействия субъектов процесса </a:t>
            </a:r>
            <a:endParaRPr lang="ru-RU" sz="2200" b="1" i="1" dirty="0" smtClean="0">
              <a:solidFill>
                <a:prstClr val="white"/>
              </a:solidFill>
            </a:endParaRPr>
          </a:p>
          <a:p>
            <a:pPr algn="l"/>
            <a:r>
              <a:rPr lang="ru-RU" sz="2200" b="1" dirty="0" smtClean="0">
                <a:solidFill>
                  <a:prstClr val="white"/>
                </a:solidFill>
              </a:rPr>
              <a:t>целевой </a:t>
            </a:r>
            <a:r>
              <a:rPr lang="ru-RU" sz="2200" b="1" dirty="0">
                <a:solidFill>
                  <a:prstClr val="white"/>
                </a:solidFill>
              </a:rPr>
              <a:t>подготовки педагогов</a:t>
            </a:r>
          </a:p>
        </p:txBody>
      </p:sp>
      <p:pic>
        <p:nvPicPr>
          <p:cNvPr id="8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2336" y="6369388"/>
            <a:ext cx="1321664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1"/>
          <p:cNvSpPr txBox="1">
            <a:spLocks/>
          </p:cNvSpPr>
          <p:nvPr/>
        </p:nvSpPr>
        <p:spPr>
          <a:xfrm>
            <a:off x="7488325" y="6361141"/>
            <a:ext cx="512677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54751783-1172-4B09-BA55-7F22318B104C}" type="slidenum">
              <a:rPr lang="en-US" sz="2400">
                <a:solidFill>
                  <a:srgbClr val="CE1628"/>
                </a:solidFill>
              </a:rPr>
              <a:pPr algn="l">
                <a:defRPr/>
              </a:pPr>
              <a:t>5</a:t>
            </a:fld>
            <a:endParaRPr lang="en-US" sz="2400" dirty="0">
              <a:solidFill>
                <a:srgbClr val="CE16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195513" y="1628775"/>
            <a:ext cx="4248150" cy="3960813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3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Пилотные площадки апробации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2411760" y="2636912"/>
            <a:ext cx="6169035" cy="1377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ru-RU" sz="1600" b="1" dirty="0" smtClean="0">
                <a:solidFill>
                  <a:prstClr val="black"/>
                </a:solidFill>
              </a:rPr>
              <a:t>Ульяновская область: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</a:rPr>
              <a:t>Министерство образования и науки Ульяновской области;</a:t>
            </a:r>
          </a:p>
          <a:p>
            <a:pPr>
              <a:defRPr/>
            </a:pPr>
            <a:r>
              <a:rPr lang="ru-RU" sz="1600" dirty="0">
                <a:solidFill>
                  <a:prstClr val="black"/>
                </a:solidFill>
              </a:rPr>
              <a:t>ФГБОУ ВО «Ульяновский государственный педагогический университет им. И.Н. Ульянова»; </a:t>
            </a:r>
          </a:p>
          <a:p>
            <a:pPr>
              <a:defRPr/>
            </a:pPr>
            <a:r>
              <a:rPr lang="ru-RU" sz="1600" dirty="0">
                <a:solidFill>
                  <a:prstClr val="black"/>
                </a:solidFill>
              </a:rPr>
              <a:t>образовательные организации, участвующие в сетевом взаимодействии с университетом.</a:t>
            </a: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538" y="4524443"/>
            <a:ext cx="4572000" cy="19637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</a:rPr>
              <a:t>Свердловская область:</a:t>
            </a:r>
          </a:p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</a:rPr>
              <a:t>Министерство общего и профессионального образования Свердловской области;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</a:rPr>
              <a:t>ФГБОУ ВПО «Уральский государственный педагогический университет»;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</a:rPr>
              <a:t>образовательные организации, участвующие в сетевом взаимодействии с университетом.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5" y="4149079"/>
            <a:ext cx="3967361" cy="23391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</a:rPr>
              <a:t>Нижегородская область</a:t>
            </a:r>
            <a:r>
              <a:rPr lang="ru-RU" sz="1600" dirty="0">
                <a:solidFill>
                  <a:prstClr val="black"/>
                </a:solidFill>
              </a:rPr>
              <a:t>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</a:rPr>
              <a:t>Министерство образования Нижегородской области,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</a:rPr>
              <a:t>ФГБОУ ВО «Нижегородский педагогический университет имени К. Минина»;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</a:rPr>
              <a:t>образовательные организации, участвующие в сетевом взаимодействии с университетом</a:t>
            </a:r>
            <a:r>
              <a:rPr lang="ru-RU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1691085" y="1052736"/>
            <a:ext cx="7308453" cy="137725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ru-RU" sz="1600" b="1" dirty="0">
                <a:solidFill>
                  <a:prstClr val="black"/>
                </a:solidFill>
              </a:rPr>
              <a:t>Алтайский край: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</a:rPr>
              <a:t>Главное управление образования и молодежной политики Алтайского края;</a:t>
            </a:r>
          </a:p>
          <a:p>
            <a:pPr>
              <a:defRPr/>
            </a:pPr>
            <a:r>
              <a:rPr lang="ru-RU" sz="1600" dirty="0">
                <a:solidFill>
                  <a:prstClr val="black"/>
                </a:solidFill>
              </a:rPr>
              <a:t>ФГБОУ ВО «Алтайский государственный педагогический университет»;</a:t>
            </a:r>
          </a:p>
          <a:p>
            <a:pPr>
              <a:defRPr/>
            </a:pPr>
            <a:r>
              <a:rPr lang="ru-RU" sz="1600" dirty="0">
                <a:solidFill>
                  <a:prstClr val="black"/>
                </a:solidFill>
              </a:rPr>
              <a:t>образовательные организации, участвующие в сетевом взаимодействии с университетом.</a:t>
            </a: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0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299848" y="1539497"/>
            <a:ext cx="4248150" cy="3960813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3" y="115888"/>
            <a:ext cx="8229600" cy="648816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Инициативные площадки апробации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125413" y="2356039"/>
            <a:ext cx="4517394" cy="1665287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Чеченская Республика: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Министерство </a:t>
            </a:r>
            <a:r>
              <a:rPr lang="ru-RU" sz="1400" dirty="0">
                <a:solidFill>
                  <a:prstClr val="black"/>
                </a:solidFill>
              </a:rPr>
              <a:t>образования и науки </a:t>
            </a:r>
            <a:r>
              <a:rPr lang="ru-RU" sz="1400" dirty="0" smtClean="0">
                <a:solidFill>
                  <a:prstClr val="black"/>
                </a:solidFill>
              </a:rPr>
              <a:t>Чеченской Республики;</a:t>
            </a: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ФГБОУ </a:t>
            </a:r>
            <a:r>
              <a:rPr lang="ru-RU" sz="1400" dirty="0">
                <a:solidFill>
                  <a:prstClr val="black"/>
                </a:solidFill>
              </a:rPr>
              <a:t>ВПО «Чеченский государственный педагогический университет»; </a:t>
            </a:r>
          </a:p>
          <a:p>
            <a:pPr>
              <a:defRPr/>
            </a:pPr>
            <a:r>
              <a:rPr lang="ru-RU" sz="1400" dirty="0">
                <a:solidFill>
                  <a:prstClr val="black"/>
                </a:solidFill>
              </a:rPr>
              <a:t>образовательные организации, участвующие в сетевом взаимодействии с университетом.</a:t>
            </a: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538" y="4432853"/>
            <a:ext cx="4572000" cy="17297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Республика Татарстан:</a:t>
            </a:r>
            <a:endParaRPr lang="ru-RU" sz="1400" b="1" dirty="0">
              <a:solidFill>
                <a:prstClr val="black"/>
              </a:solidFill>
            </a:endParaRPr>
          </a:p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</a:rPr>
              <a:t>Министерство образования и науки Республики Татарстан;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</a:rPr>
              <a:t>ФГБОУ ВО </a:t>
            </a:r>
            <a:r>
              <a:rPr lang="ru-RU" sz="1400" dirty="0" smtClean="0">
                <a:solidFill>
                  <a:prstClr val="black"/>
                </a:solidFill>
              </a:rPr>
              <a:t>«Набережночелнинский </a:t>
            </a:r>
            <a:r>
              <a:rPr lang="ru-RU" sz="1400" dirty="0">
                <a:solidFill>
                  <a:prstClr val="black"/>
                </a:solidFill>
              </a:rPr>
              <a:t>государственный педагогический </a:t>
            </a:r>
            <a:r>
              <a:rPr lang="ru-RU" sz="1400" dirty="0" smtClean="0">
                <a:solidFill>
                  <a:prstClr val="black"/>
                </a:solidFill>
              </a:rPr>
              <a:t>университет»; </a:t>
            </a:r>
            <a:endParaRPr lang="ru-RU" sz="1400" dirty="0">
              <a:solidFill>
                <a:prstClr val="black"/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</a:rPr>
              <a:t>образовательные организации, участвующие в сетевом взаимодействии с университетом.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413" y="4365104"/>
            <a:ext cx="4140200" cy="16004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Удмуртия</a:t>
            </a:r>
            <a:r>
              <a:rPr lang="ru-RU" sz="1400" dirty="0" smtClean="0">
                <a:solidFill>
                  <a:prstClr val="black"/>
                </a:solidFill>
              </a:rPr>
              <a:t>:</a:t>
            </a:r>
            <a:endParaRPr lang="ru-RU" sz="1400" dirty="0">
              <a:solidFill>
                <a:prstClr val="black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</a:rPr>
              <a:t>Министерство образования и науки Удмуртской </a:t>
            </a:r>
            <a:r>
              <a:rPr lang="ru-RU" sz="1400" dirty="0" smtClean="0">
                <a:solidFill>
                  <a:prstClr val="black"/>
                </a:solidFill>
              </a:rPr>
              <a:t>республики; </a:t>
            </a:r>
            <a:endParaRPr lang="ru-RU" sz="1400" dirty="0">
              <a:solidFill>
                <a:prstClr val="black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</a:rPr>
              <a:t>ФГБОУ ВО </a:t>
            </a:r>
            <a:r>
              <a:rPr lang="ru-RU" sz="1400" dirty="0" smtClean="0">
                <a:solidFill>
                  <a:prstClr val="black"/>
                </a:solidFill>
              </a:rPr>
              <a:t>«Удмуртский </a:t>
            </a:r>
            <a:r>
              <a:rPr lang="ru-RU" sz="1400" dirty="0">
                <a:solidFill>
                  <a:prstClr val="black"/>
                </a:solidFill>
              </a:rPr>
              <a:t>государственный университет»;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</a:rPr>
              <a:t>образовательные организации, участвующие в сетевом взаимодействии с университетом. 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1150926" y="908718"/>
            <a:ext cx="7416824" cy="11521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Республика Марий Эл:</a:t>
            </a:r>
            <a:endParaRPr lang="ru-RU" sz="1400" b="1" dirty="0">
              <a:solidFill>
                <a:prstClr val="black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</a:rPr>
              <a:t>Министерство образования и </a:t>
            </a:r>
            <a:r>
              <a:rPr lang="ru-RU" sz="1400" dirty="0" smtClean="0">
                <a:solidFill>
                  <a:prstClr val="black"/>
                </a:solidFill>
              </a:rPr>
              <a:t>науки Республики </a:t>
            </a:r>
            <a:r>
              <a:rPr lang="ru-RU" sz="1400" dirty="0">
                <a:solidFill>
                  <a:prstClr val="black"/>
                </a:solidFill>
              </a:rPr>
              <a:t>Марий </a:t>
            </a:r>
            <a:r>
              <a:rPr lang="ru-RU" sz="1400" dirty="0" smtClean="0">
                <a:solidFill>
                  <a:prstClr val="black"/>
                </a:solidFill>
              </a:rPr>
              <a:t>Эл;</a:t>
            </a: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 dirty="0">
                <a:solidFill>
                  <a:prstClr val="black"/>
                </a:solidFill>
              </a:rPr>
              <a:t>ФГБОУ ВПО «Марийский государственный университет»;</a:t>
            </a:r>
          </a:p>
          <a:p>
            <a:pPr>
              <a:defRPr/>
            </a:pPr>
            <a:r>
              <a:rPr lang="ru-RU" sz="1400" dirty="0">
                <a:solidFill>
                  <a:prstClr val="black"/>
                </a:solidFill>
              </a:rPr>
              <a:t>образовательные организации, участвующие в сетевом взаимодействии с университетом.</a:t>
            </a:r>
          </a:p>
          <a:p>
            <a:pPr marL="0" indent="0">
              <a:buNone/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59338" y="2420888"/>
            <a:ext cx="4140200" cy="160043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Республика Коми</a:t>
            </a:r>
            <a:r>
              <a:rPr lang="ru-RU" sz="1400" dirty="0" smtClean="0">
                <a:solidFill>
                  <a:prstClr val="black"/>
                </a:solidFill>
              </a:rPr>
              <a:t>:</a:t>
            </a:r>
            <a:endParaRPr lang="ru-RU" sz="1400" dirty="0">
              <a:solidFill>
                <a:prstClr val="black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</a:rPr>
              <a:t>Министерство образования, науки и молодежной политики Республики Коми ;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</a:rPr>
              <a:t>ФГБОУ ВО «Сыктывкарский государственный университет имени Питирима Сорокина»;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</a:rPr>
              <a:t>образовательные организации, участвующие в сетевом взаимодействии с университетом. </a:t>
            </a:r>
          </a:p>
        </p:txBody>
      </p:sp>
    </p:spTree>
    <p:extLst>
      <p:ext uri="{BB962C8B-B14F-4D97-AF65-F5344CB8AC3E}">
        <p14:creationId xmlns:p14="http://schemas.microsoft.com/office/powerpoint/2010/main" val="244874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03E3-F33E-4F6B-B428-297A6A25C2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4172" y="414908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Общее число специалистов, повысивших квалификацию 81 </a:t>
            </a:r>
            <a:r>
              <a:rPr lang="ru-RU" b="1" dirty="0"/>
              <a:t>человек, в том </a:t>
            </a:r>
            <a:r>
              <a:rPr lang="ru-RU" b="1" dirty="0" smtClean="0"/>
              <a:t>числе:</a:t>
            </a:r>
          </a:p>
        </p:txBody>
      </p:sp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540543"/>
              </p:ext>
            </p:extLst>
          </p:nvPr>
        </p:nvGraphicFramePr>
        <p:xfrm>
          <a:off x="372652" y="4149080"/>
          <a:ext cx="8604448" cy="2524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user\Desktop\Мои документы\ЛОТ1_Целевка\фото_отчет\IMG_45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29118"/>
            <a:ext cx="3048000" cy="203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Мои документы\ЛОТ1_Целевка\фото_отчет\IMG_357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239" y="2129118"/>
            <a:ext cx="3096344" cy="203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esktop\Мои документы\ЛОТ1_Целевка\фото_отчет\IMG_4518-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52736"/>
            <a:ext cx="3048000" cy="203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Проведено </a:t>
            </a:r>
            <a:r>
              <a:rPr lang="ru-RU" sz="2800" b="1" i="1" dirty="0" smtClean="0">
                <a:solidFill>
                  <a:srgbClr val="C00000"/>
                </a:solidFill>
              </a:rPr>
              <a:t>повышение квалификации специалистов пилотных площадок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8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рямоугольник 4"/>
          <p:cNvSpPr>
            <a:spLocks noChangeArrowheads="1"/>
          </p:cNvSpPr>
          <p:nvPr/>
        </p:nvSpPr>
        <p:spPr bwMode="auto">
          <a:xfrm>
            <a:off x="395288" y="1484313"/>
            <a:ext cx="22860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проведения 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КЭГ</a:t>
            </a:r>
          </a:p>
        </p:txBody>
      </p:sp>
      <p:sp>
        <p:nvSpPr>
          <p:cNvPr id="6" name="Нашивка 5"/>
          <p:cNvSpPr/>
          <p:nvPr/>
        </p:nvSpPr>
        <p:spPr>
          <a:xfrm>
            <a:off x="1908175" y="1700213"/>
            <a:ext cx="1204913" cy="720725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125" name="Прямоугольник 6"/>
          <p:cNvSpPr>
            <a:spLocks noChangeArrowheads="1"/>
          </p:cNvSpPr>
          <p:nvPr/>
        </p:nvSpPr>
        <p:spPr bwMode="auto">
          <a:xfrm>
            <a:off x="3348038" y="1125538"/>
            <a:ext cx="5545137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Комплексно</a:t>
            </a:r>
            <a:r>
              <a:rPr lang="ru-RU" altLang="ru-RU" i="1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 оценить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степень соответствия </a:t>
            </a:r>
            <a:r>
              <a:rPr lang="ru-RU" altLang="ru-RU" i="1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мотивационной, практической и теоретической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подготовленности аттестуемого к получению профильного педагогического образования для продолжения </a:t>
            </a:r>
            <a:r>
              <a:rPr lang="ru-RU" altLang="ru-RU" i="1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специализированного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обучения педагогической профессии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 и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последующего трудоустройства в образовательные организации</a:t>
            </a:r>
            <a:endParaRPr lang="ru-RU" altLang="ru-RU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6" name="Прямоугольник 8"/>
          <p:cNvSpPr>
            <a:spLocks noChangeArrowheads="1"/>
          </p:cNvSpPr>
          <p:nvPr/>
        </p:nvSpPr>
        <p:spPr bwMode="auto">
          <a:xfrm>
            <a:off x="179388" y="4652963"/>
            <a:ext cx="2286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Элементы 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КЭГ</a:t>
            </a:r>
          </a:p>
        </p:txBody>
      </p:sp>
      <p:sp>
        <p:nvSpPr>
          <p:cNvPr id="10" name="Нашивка 9"/>
          <p:cNvSpPr/>
          <p:nvPr/>
        </p:nvSpPr>
        <p:spPr>
          <a:xfrm>
            <a:off x="1116013" y="4221163"/>
            <a:ext cx="1636712" cy="1584325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59113" y="3716338"/>
            <a:ext cx="5834062" cy="7207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тестирование по педагогике и психологии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59113" y="5589588"/>
            <a:ext cx="5834062" cy="863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защита курсового проекта по дисциплине(-нам) предметной области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будущей педагогической деятельности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59113" y="4652963"/>
            <a:ext cx="5834062" cy="7207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представление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E:\!romik\минин\10_present\PRESENTACIYA2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78"/>
            <a:ext cx="9144000" cy="99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0" y="57091"/>
            <a:ext cx="8336462" cy="55250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prstClr val="white"/>
                </a:solidFill>
              </a:rPr>
              <a:t>Проведен </a:t>
            </a:r>
            <a:r>
              <a:rPr lang="ru-RU" sz="2200" b="1" i="1" dirty="0" smtClean="0">
                <a:solidFill>
                  <a:prstClr val="white"/>
                </a:solidFill>
              </a:rPr>
              <a:t>комплексный </a:t>
            </a:r>
            <a:r>
              <a:rPr lang="ru-RU" sz="2200" b="1" i="1" dirty="0">
                <a:solidFill>
                  <a:prstClr val="white"/>
                </a:solidFill>
              </a:rPr>
              <a:t>экзамен готовности </a:t>
            </a:r>
          </a:p>
          <a:p>
            <a:pPr algn="l"/>
            <a:r>
              <a:rPr lang="ru-RU" sz="2200" b="1" i="1" dirty="0">
                <a:solidFill>
                  <a:prstClr val="white"/>
                </a:solidFill>
              </a:rPr>
              <a:t>к профессиональной деятельности (КЭГ) </a:t>
            </a:r>
          </a:p>
        </p:txBody>
      </p:sp>
      <p:pic>
        <p:nvPicPr>
          <p:cNvPr id="16" name="Picture 2" descr="E:\!romik\минин\10_present\PRESENTACIYA2-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2336" y="6519525"/>
            <a:ext cx="1321664" cy="3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"/>
          <p:cNvSpPr txBox="1">
            <a:spLocks/>
          </p:cNvSpPr>
          <p:nvPr/>
        </p:nvSpPr>
        <p:spPr>
          <a:xfrm>
            <a:off x="7304468" y="6453188"/>
            <a:ext cx="512677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54751783-1172-4B09-BA55-7F22318B104C}" type="slidenum">
              <a:rPr lang="en-US" sz="2400">
                <a:solidFill>
                  <a:srgbClr val="CE1628"/>
                </a:solidFill>
              </a:rPr>
              <a:pPr algn="l">
                <a:defRPr/>
              </a:pPr>
              <a:t>9</a:t>
            </a:fld>
            <a:endParaRPr lang="en-US" sz="2400" dirty="0">
              <a:solidFill>
                <a:srgbClr val="CE16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5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00000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Тема Office">
  <a:themeElements>
    <a:clrScheme name="MininUniver">
      <a:dk1>
        <a:sysClr val="windowText" lastClr="000000"/>
      </a:dk1>
      <a:lt1>
        <a:srgbClr val="FFFFFF"/>
      </a:lt1>
      <a:dk2>
        <a:srgbClr val="C00000"/>
      </a:dk2>
      <a:lt2>
        <a:srgbClr val="FFFFFF"/>
      </a:lt2>
      <a:accent1>
        <a:srgbClr val="C00000"/>
      </a:accent1>
      <a:accent2>
        <a:srgbClr val="1F497D"/>
      </a:accent2>
      <a:accent3>
        <a:srgbClr val="4F81BD"/>
      </a:accent3>
      <a:accent4>
        <a:srgbClr val="FFFFFF"/>
      </a:accent4>
      <a:accent5>
        <a:srgbClr val="FF0000"/>
      </a:accent5>
      <a:accent6>
        <a:srgbClr val="FFC000"/>
      </a:accent6>
      <a:hlink>
        <a:srgbClr val="1F497D"/>
      </a:hlink>
      <a:folHlink>
        <a:srgbClr val="1F497D"/>
      </a:folHlink>
    </a:clrScheme>
    <a:fontScheme name="MininUniv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675</Words>
  <Application>Microsoft Office PowerPoint</Application>
  <PresentationFormat>Экран (4:3)</PresentationFormat>
  <Paragraphs>126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Тема Office</vt:lpstr>
      <vt:lpstr>1_Тема Office</vt:lpstr>
      <vt:lpstr>4_Тема Office</vt:lpstr>
      <vt:lpstr>11_Тема Office</vt:lpstr>
      <vt:lpstr>3_Тема Office</vt:lpstr>
      <vt:lpstr>Отчет по реализации Государственного контракта на выполнение работ (оказание услуг) от «17» июня 2016 г. № 05.015.12.0014 по проекту «Разработка моделей целевой подготовки педагогов  в рамках образовательной области «Образование и педагогические науки»»  </vt:lpstr>
      <vt:lpstr>Презентация PowerPoint</vt:lpstr>
      <vt:lpstr>Презентация PowerPoint</vt:lpstr>
      <vt:lpstr>Разработана и апробируется новая модель целевой подготовки педагогов</vt:lpstr>
      <vt:lpstr>Презентация PowerPoint</vt:lpstr>
      <vt:lpstr>Пилотные площадки апробации</vt:lpstr>
      <vt:lpstr>Инициативные площадки апробации</vt:lpstr>
      <vt:lpstr>Проведено повышение квалификации специалистов пилотных площадок</vt:lpstr>
      <vt:lpstr>Презентация PowerPoint</vt:lpstr>
      <vt:lpstr>Презентация PowerPoint</vt:lpstr>
      <vt:lpstr>Постдипломное сопровождение выпускника программы ЦП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реализации Государственного контракта на выполнение работ (оказание услуг) от «17» июня 2016 г. № 05.015.12.0014 по проекту «Разработка моделей целевой подготовки педагогов  в рамках образовательной области «Образование и педагогические науки»»</dc:title>
  <dc:creator>ФильченковаИФ</dc:creator>
  <cp:lastModifiedBy>User</cp:lastModifiedBy>
  <cp:revision>29</cp:revision>
  <cp:lastPrinted>2017-06-16T09:02:35Z</cp:lastPrinted>
  <dcterms:created xsi:type="dcterms:W3CDTF">2017-06-16T04:39:54Z</dcterms:created>
  <dcterms:modified xsi:type="dcterms:W3CDTF">2017-07-10T10:07:43Z</dcterms:modified>
</cp:coreProperties>
</file>