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23CC0-4274-4608-A995-A0842A257833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45CC7-3636-4FE8-ADF5-2C25DE469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501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45CC7-3636-4FE8-ADF5-2C25DE46901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434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409BD1F-C871-4DF3-8DB2-C9AAC64EDA0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A1E39A-1184-4E1A-A3C5-B2BC3BB69E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09BD1F-C871-4DF3-8DB2-C9AAC64EDA0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1E39A-1184-4E1A-A3C5-B2BC3BB69E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09BD1F-C871-4DF3-8DB2-C9AAC64EDA0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1E39A-1184-4E1A-A3C5-B2BC3BB69E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09BD1F-C871-4DF3-8DB2-C9AAC64EDA0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1E39A-1184-4E1A-A3C5-B2BC3BB69EB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09BD1F-C871-4DF3-8DB2-C9AAC64EDA0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1E39A-1184-4E1A-A3C5-B2BC3BB69EB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09BD1F-C871-4DF3-8DB2-C9AAC64EDA0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1E39A-1184-4E1A-A3C5-B2BC3BB69EB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09BD1F-C871-4DF3-8DB2-C9AAC64EDA0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1E39A-1184-4E1A-A3C5-B2BC3BB69E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09BD1F-C871-4DF3-8DB2-C9AAC64EDA0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1E39A-1184-4E1A-A3C5-B2BC3BB69EB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09BD1F-C871-4DF3-8DB2-C9AAC64EDA0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1E39A-1184-4E1A-A3C5-B2BC3BB69E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409BD1F-C871-4DF3-8DB2-C9AAC64EDA0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1E39A-1184-4E1A-A3C5-B2BC3BB69E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409BD1F-C871-4DF3-8DB2-C9AAC64EDA0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A1E39A-1184-4E1A-A3C5-B2BC3BB69EB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409BD1F-C871-4DF3-8DB2-C9AAC64EDA0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2A1E39A-1184-4E1A-A3C5-B2BC3BB69EB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Межвузовская педагогическая олимпиада школьников </a:t>
            </a:r>
            <a:br>
              <a:rPr lang="ru-RU" dirty="0" smtClean="0"/>
            </a:br>
            <a:r>
              <a:rPr lang="ru-RU" dirty="0" smtClean="0"/>
              <a:t>«Первый успех»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3789040"/>
            <a:ext cx="7772400" cy="1199704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Кондракова Ирина Эдуардовна, руководитель аппарата ФУМО ВО «Образование </a:t>
            </a:r>
            <a:r>
              <a:rPr lang="ru-RU" sz="2800" smtClean="0"/>
              <a:t>и педагогические науки»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374441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ru-RU" sz="2400" dirty="0" smtClean="0"/>
              <a:t>Входит в проект перечня олимпиад школьников на 2017-18 </a:t>
            </a:r>
            <a:r>
              <a:rPr lang="ru-RU" sz="2400" dirty="0" err="1" smtClean="0"/>
              <a:t>уч.год</a:t>
            </a:r>
            <a:r>
              <a:rPr lang="ru-RU" sz="2400" dirty="0" smtClean="0"/>
              <a:t>, утверждаемый приказом </a:t>
            </a:r>
            <a:r>
              <a:rPr lang="ru-RU" sz="2400" dirty="0" err="1" smtClean="0"/>
              <a:t>Минобрнауки</a:t>
            </a:r>
            <a:r>
              <a:rPr lang="ru-RU" sz="2400" dirty="0" smtClean="0"/>
              <a:t> РФ</a:t>
            </a:r>
          </a:p>
          <a:p>
            <a:pPr>
              <a:spcAft>
                <a:spcPts val="600"/>
              </a:spcAft>
            </a:pPr>
            <a:r>
              <a:rPr lang="ru-RU" sz="2400" dirty="0" smtClean="0"/>
              <a:t>Льготы при поступлении в бакалавриат для победителей и призеров*: поступление без экзаменов/100 баллов по профильному ЕГЭ</a:t>
            </a:r>
          </a:p>
          <a:p>
            <a:pPr>
              <a:spcAft>
                <a:spcPts val="600"/>
              </a:spcAft>
            </a:pPr>
            <a:r>
              <a:rPr lang="ru-RU" sz="2400" dirty="0" smtClean="0"/>
              <a:t>Результаты действительны в течение 4 лет, следующих за годом проведения олимпиады</a:t>
            </a:r>
          </a:p>
          <a:p>
            <a:pPr>
              <a:spcAft>
                <a:spcPts val="600"/>
              </a:spcAft>
            </a:pPr>
            <a:r>
              <a:rPr lang="ru-RU" sz="2400" dirty="0" smtClean="0"/>
              <a:t>Иные дополнительные преференции для участников и дипломантов устанавливаются правилами приема ВУЗа</a:t>
            </a:r>
          </a:p>
          <a:p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* Порядок предоставления льгот устанавливается вузом. Льготы могут быть предоставлены абитуриенту только при условии сдачи профильного ЕГЭ не ниже, чем на 75 баллов.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Межвузовская педагогическая олимпиада школьников «Первый успех»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C00000"/>
                </a:solidFill>
              </a:rPr>
              <a:t>Статус олимпиады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196752"/>
            <a:ext cx="8013576" cy="518457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Профильные направления подготовки:</a:t>
            </a:r>
          </a:p>
          <a:p>
            <a:pPr>
              <a:buNone/>
            </a:pPr>
            <a:r>
              <a:rPr lang="ru-RU" sz="2400" dirty="0" smtClean="0"/>
              <a:t>44.03.01 «Педагогическое образование», </a:t>
            </a:r>
          </a:p>
          <a:p>
            <a:pPr>
              <a:buNone/>
            </a:pPr>
            <a:r>
              <a:rPr lang="ru-RU" sz="2400" dirty="0" smtClean="0"/>
              <a:t>44.03.02 «Психолого-педагогическое образование» </a:t>
            </a:r>
          </a:p>
          <a:p>
            <a:pPr>
              <a:buNone/>
            </a:pPr>
            <a:r>
              <a:rPr lang="ru-RU" sz="2400" dirty="0" smtClean="0"/>
              <a:t>44.03.05 Педагогическое образование (с двумя профилями подготовки), </a:t>
            </a:r>
          </a:p>
          <a:p>
            <a:pPr>
              <a:buNone/>
            </a:pPr>
            <a:r>
              <a:rPr lang="ru-RU" sz="2400" dirty="0" smtClean="0"/>
              <a:t>44.03.03 Специальное (дефектологическое) образование.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Профильные предметы ЕГЭ:</a:t>
            </a:r>
          </a:p>
          <a:p>
            <a:pPr>
              <a:buNone/>
            </a:pPr>
            <a:r>
              <a:rPr lang="ru-RU" sz="2400" dirty="0" smtClean="0"/>
              <a:t>русский язык,</a:t>
            </a:r>
          </a:p>
          <a:p>
            <a:pPr>
              <a:buNone/>
            </a:pPr>
            <a:r>
              <a:rPr lang="ru-RU" sz="2400" dirty="0" smtClean="0"/>
              <a:t>литература,</a:t>
            </a:r>
          </a:p>
          <a:p>
            <a:pPr>
              <a:buNone/>
            </a:pPr>
            <a:r>
              <a:rPr lang="ru-RU" sz="2400" dirty="0" smtClean="0"/>
              <a:t>обществознание.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Межвузовская педагогическая олимпиада школьников «Первый успех»</a:t>
            </a:r>
            <a:br>
              <a:rPr lang="ru-RU" sz="2400" dirty="0" smtClean="0"/>
            </a:b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4" name="Picture 2" descr="http://olymp.herzen.spb.ru/pluginfile.php?file=/9792/mod_page/content/3/IMG_7155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012160" y="4653136"/>
            <a:ext cx="2791009" cy="1790542"/>
          </a:xfrm>
          <a:prstGeom prst="rect">
            <a:avLst/>
          </a:prstGeom>
          <a:noFill/>
          <a:ln w="3175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352928" cy="46085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800" dirty="0" smtClean="0">
                <a:solidFill>
                  <a:srgbClr val="C00000"/>
                </a:solidFill>
              </a:rPr>
              <a:t>Организатор</a:t>
            </a:r>
          </a:p>
          <a:p>
            <a:pPr>
              <a:spcBef>
                <a:spcPts val="0"/>
              </a:spcBef>
            </a:pPr>
            <a:r>
              <a:rPr lang="ru-RU" sz="1800" dirty="0" smtClean="0"/>
              <a:t>Российский государственный педагогический университет 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им. А. И. Герцена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err="1" smtClean="0">
                <a:solidFill>
                  <a:srgbClr val="C00000"/>
                </a:solidFill>
              </a:rPr>
              <a:t>Соорганизаторы</a:t>
            </a:r>
            <a:r>
              <a:rPr lang="ru-RU" sz="1800" dirty="0" smtClean="0">
                <a:solidFill>
                  <a:srgbClr val="C00000"/>
                </a:solidFill>
              </a:rPr>
              <a:t>:</a:t>
            </a:r>
          </a:p>
          <a:p>
            <a:pPr marL="566928" indent="-457200">
              <a:spcBef>
                <a:spcPts val="0"/>
              </a:spcBef>
            </a:pPr>
            <a:r>
              <a:rPr lang="ru-RU" sz="1800" dirty="0" smtClean="0"/>
              <a:t>Уральский государственный педагогический университет</a:t>
            </a:r>
          </a:p>
          <a:p>
            <a:pPr marL="566928" indent="-457200">
              <a:spcBef>
                <a:spcPts val="0"/>
              </a:spcBef>
            </a:pPr>
            <a:r>
              <a:rPr lang="ru-RU" sz="1800" dirty="0" smtClean="0"/>
              <a:t>Омский государственный педагогический университет</a:t>
            </a:r>
          </a:p>
          <a:p>
            <a:pPr marL="566928" indent="-457200">
              <a:spcBef>
                <a:spcPts val="0"/>
              </a:spcBef>
            </a:pPr>
            <a:r>
              <a:rPr lang="ru-RU" sz="1800" dirty="0" smtClean="0"/>
              <a:t>Томский государственный педагогический университет</a:t>
            </a:r>
          </a:p>
          <a:p>
            <a:pPr marL="566928" indent="-457200">
              <a:spcBef>
                <a:spcPts val="0"/>
              </a:spcBef>
            </a:pPr>
            <a:r>
              <a:rPr lang="ru-RU" sz="1800" dirty="0" err="1" smtClean="0"/>
              <a:t>Шадринский</a:t>
            </a:r>
            <a:r>
              <a:rPr lang="ru-RU" sz="1800" dirty="0" smtClean="0"/>
              <a:t> государственный педагогический университет</a:t>
            </a:r>
          </a:p>
          <a:p>
            <a:pPr marL="566928" indent="-457200">
              <a:spcBef>
                <a:spcPts val="0"/>
              </a:spcBef>
            </a:pPr>
            <a:r>
              <a:rPr lang="ru-RU" sz="1800" dirty="0" err="1" smtClean="0"/>
              <a:t>Глазовский</a:t>
            </a:r>
            <a:r>
              <a:rPr lang="ru-RU" sz="1800" dirty="0" smtClean="0"/>
              <a:t> государственный педагогический институт имени В.Г. Короленко</a:t>
            </a:r>
          </a:p>
          <a:p>
            <a:pPr marL="566928" indent="-457200">
              <a:spcBef>
                <a:spcPts val="0"/>
              </a:spcBef>
            </a:pPr>
            <a:r>
              <a:rPr lang="ru-RU" sz="1800" dirty="0" smtClean="0"/>
              <a:t>Ярославский государственный педагогический университет им. К.Д. Ушинского</a:t>
            </a:r>
          </a:p>
          <a:p>
            <a:pPr marL="566928" indent="-457200">
              <a:spcBef>
                <a:spcPts val="0"/>
              </a:spcBef>
            </a:pPr>
            <a:r>
              <a:rPr lang="ru-RU" sz="1800" dirty="0" smtClean="0"/>
              <a:t>Мордовский государственный педагогический институт им. </a:t>
            </a:r>
            <a:r>
              <a:rPr lang="ru-RU" sz="1800" dirty="0" err="1" smtClean="0"/>
              <a:t>М.Е.Евсевьева</a:t>
            </a:r>
            <a:endParaRPr lang="ru-RU" sz="1800" dirty="0" smtClean="0"/>
          </a:p>
          <a:p>
            <a:pPr marL="566928" indent="-457200">
              <a:spcBef>
                <a:spcPts val="0"/>
              </a:spcBef>
            </a:pPr>
            <a:r>
              <a:rPr lang="ru-RU" sz="1800" dirty="0" smtClean="0"/>
              <a:t>Благовещенский государственный педагогический университет</a:t>
            </a:r>
          </a:p>
          <a:p>
            <a:pPr marL="566928" indent="-457200">
              <a:spcBef>
                <a:spcPts val="0"/>
              </a:spcBef>
            </a:pPr>
            <a:r>
              <a:rPr lang="ru-RU" sz="1800" dirty="0" smtClean="0"/>
              <a:t>Северо-Осетинский государственный педагогический институт</a:t>
            </a:r>
          </a:p>
          <a:p>
            <a:pPr marL="566928" indent="-457200">
              <a:spcBef>
                <a:spcPts val="0"/>
              </a:spcBef>
            </a:pPr>
            <a:r>
              <a:rPr lang="ru-RU" sz="1800" dirty="0" smtClean="0"/>
              <a:t>Ульяновский государственный педагогический университет имени И.Н. Ульянова</a:t>
            </a:r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Межвузовская педагогическая олимпиада школьников «Первый успех»</a:t>
            </a:r>
            <a:br>
              <a:rPr lang="ru-RU" sz="2400" dirty="0" smtClean="0"/>
            </a:br>
            <a:endParaRPr lang="ru-RU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352928" cy="46085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800" dirty="0" smtClean="0">
                <a:solidFill>
                  <a:srgbClr val="C00000"/>
                </a:solidFill>
              </a:rPr>
              <a:t>Сроки олимпиады 2017-18</a:t>
            </a:r>
          </a:p>
          <a:p>
            <a:pPr>
              <a:spcBef>
                <a:spcPts val="0"/>
              </a:spcBef>
            </a:pPr>
            <a:r>
              <a:rPr lang="ru-RU" sz="1800" dirty="0" smtClean="0"/>
              <a:t>отборочный дистанционный этап на платформе </a:t>
            </a:r>
            <a:r>
              <a:rPr lang="en-US" sz="1800" dirty="0" smtClean="0"/>
              <a:t>www.olymp.herzen.spb.ru</a:t>
            </a:r>
            <a:r>
              <a:rPr lang="ru-RU" sz="1800" dirty="0" smtClean="0"/>
              <a:t>: </a:t>
            </a:r>
            <a:r>
              <a:rPr lang="en-US" sz="1800" dirty="0" smtClean="0"/>
              <a:t> </a:t>
            </a:r>
            <a:r>
              <a:rPr lang="ru-RU" sz="1800" dirty="0" smtClean="0"/>
              <a:t>ноябрь 2017 г.– январь 2018 г.</a:t>
            </a:r>
          </a:p>
          <a:p>
            <a:pPr>
              <a:spcBef>
                <a:spcPts val="0"/>
              </a:spcBef>
            </a:pPr>
            <a:r>
              <a:rPr lang="ru-RU" sz="1800" dirty="0" smtClean="0"/>
              <a:t>заключительный очный</a:t>
            </a:r>
            <a:r>
              <a:rPr lang="en-US" sz="1800" dirty="0" smtClean="0"/>
              <a:t> </a:t>
            </a:r>
            <a:r>
              <a:rPr lang="ru-RU" sz="1800" dirty="0" smtClean="0"/>
              <a:t>этап: март 2018 г.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>
                <a:solidFill>
                  <a:srgbClr val="C00000"/>
                </a:solidFill>
              </a:rPr>
              <a:t>Категории участников:</a:t>
            </a:r>
          </a:p>
          <a:p>
            <a:pPr marL="566928" indent="-457200">
              <a:spcBef>
                <a:spcPts val="0"/>
              </a:spcBef>
            </a:pPr>
            <a:r>
              <a:rPr lang="ru-RU" sz="1800" dirty="0" smtClean="0"/>
              <a:t>школьники</a:t>
            </a:r>
          </a:p>
          <a:p>
            <a:pPr marL="566928" indent="-457200">
              <a:spcBef>
                <a:spcPts val="0"/>
              </a:spcBef>
            </a:pPr>
            <a:r>
              <a:rPr lang="ru-RU" sz="1800" dirty="0" smtClean="0"/>
              <a:t>учащиеся СПО</a:t>
            </a:r>
          </a:p>
          <a:p>
            <a:pPr marL="566928" indent="-457200">
              <a:spcBef>
                <a:spcPts val="0"/>
              </a:spcBef>
              <a:buNone/>
            </a:pPr>
            <a:r>
              <a:rPr lang="ru-RU" sz="1800" dirty="0" smtClean="0">
                <a:solidFill>
                  <a:srgbClr val="C00000"/>
                </a:solidFill>
              </a:rPr>
              <a:t>Количество победителей и призеров</a:t>
            </a:r>
          </a:p>
          <a:p>
            <a:pPr marL="566928" indent="-457200">
              <a:spcBef>
                <a:spcPts val="0"/>
              </a:spcBef>
            </a:pPr>
            <a:r>
              <a:rPr lang="ru-RU" sz="1800" dirty="0" smtClean="0"/>
              <a:t>не более 25% от общего числа участников</a:t>
            </a:r>
          </a:p>
          <a:p>
            <a:pPr marL="566928" indent="-457200">
              <a:spcBef>
                <a:spcPts val="0"/>
              </a:spcBef>
              <a:buNone/>
            </a:pPr>
            <a:r>
              <a:rPr lang="ru-RU" sz="1800" dirty="0" smtClean="0">
                <a:solidFill>
                  <a:srgbClr val="C00000"/>
                </a:solidFill>
              </a:rPr>
              <a:t>Функции </a:t>
            </a:r>
            <a:r>
              <a:rPr lang="ru-RU" sz="1800" dirty="0" err="1" smtClean="0">
                <a:solidFill>
                  <a:srgbClr val="C00000"/>
                </a:solidFill>
              </a:rPr>
              <a:t>соорганизаторов</a:t>
            </a:r>
            <a:endParaRPr lang="ru-RU" sz="1800" dirty="0" smtClean="0">
              <a:solidFill>
                <a:srgbClr val="C00000"/>
              </a:solidFill>
            </a:endParaRPr>
          </a:p>
          <a:p>
            <a:pPr marL="566928" indent="-457200">
              <a:spcBef>
                <a:spcPts val="0"/>
              </a:spcBef>
            </a:pPr>
            <a:r>
              <a:rPr lang="ru-RU" sz="1800" dirty="0" smtClean="0"/>
              <a:t>информирование школьников региона о возможности участия в олимпиаде</a:t>
            </a:r>
          </a:p>
          <a:p>
            <a:pPr marL="566928" indent="-457200">
              <a:spcBef>
                <a:spcPts val="0"/>
              </a:spcBef>
            </a:pPr>
            <a:r>
              <a:rPr lang="ru-RU" sz="1800" dirty="0" smtClean="0"/>
              <a:t>участие в формировании банка заданий</a:t>
            </a:r>
          </a:p>
          <a:p>
            <a:pPr marL="566928" indent="-457200">
              <a:spcBef>
                <a:spcPts val="0"/>
              </a:spcBef>
            </a:pPr>
            <a:r>
              <a:rPr lang="ru-RU" sz="1800" dirty="0" smtClean="0"/>
              <a:t>проведение на своей площадке заключительного очного этапа</a:t>
            </a:r>
          </a:p>
          <a:p>
            <a:pPr marL="566928" indent="-457200">
              <a:spcBef>
                <a:spcPts val="0"/>
              </a:spcBef>
            </a:pPr>
            <a:r>
              <a:rPr lang="ru-RU" sz="1800" dirty="0" smtClean="0"/>
              <a:t>проверка работ заключительного этапа и проведение апелляций</a:t>
            </a:r>
          </a:p>
          <a:p>
            <a:pPr marL="566928" indent="-457200">
              <a:spcBef>
                <a:spcPts val="0"/>
              </a:spcBef>
            </a:pPr>
            <a:r>
              <a:rPr lang="ru-RU" sz="1800" dirty="0" smtClean="0"/>
              <a:t>предоставление льгот дипломантам при поступлении на профильные направления подготовки</a:t>
            </a:r>
          </a:p>
          <a:p>
            <a:pPr marL="566928" indent="-457200">
              <a:spcBef>
                <a:spcPts val="0"/>
              </a:spcBef>
            </a:pPr>
            <a:endParaRPr lang="ru-RU" sz="18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Межвузовская педагогическая олимпиада школьников «Первый успех»</a:t>
            </a:r>
            <a:br>
              <a:rPr lang="ru-RU" sz="2400" dirty="0" smtClean="0"/>
            </a:b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4" name="Picture 3" descr="F:\презентации по ВСО-корпед и 1 успех\IMG_97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5308" y="260648"/>
            <a:ext cx="2052668" cy="136815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352928" cy="273630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rgbClr val="C00000"/>
                </a:solidFill>
              </a:rPr>
              <a:t>Семинар-совещание </a:t>
            </a:r>
            <a:r>
              <a:rPr lang="ru-RU" sz="2400" dirty="0" err="1" smtClean="0">
                <a:solidFill>
                  <a:srgbClr val="C00000"/>
                </a:solidFill>
              </a:rPr>
              <a:t>соорганизаторов</a:t>
            </a:r>
            <a:endParaRPr lang="ru-RU" sz="2400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sz="2400" dirty="0" smtClean="0"/>
              <a:t>28-29 сентября 2017 г. , 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/>
              <a:t>Санкт-Петербург, РГПУ им. А. И.Герцена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/>
              <a:t>заочно – в режиме </a:t>
            </a:r>
            <a:r>
              <a:rPr lang="ru-RU" sz="2400" dirty="0" err="1" smtClean="0"/>
              <a:t>вебинара</a:t>
            </a:r>
            <a:endParaRPr lang="ru-RU" sz="2400" dirty="0" smtClean="0"/>
          </a:p>
          <a:p>
            <a:pPr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rgbClr val="C00000"/>
                </a:solidFill>
              </a:rPr>
              <a:t>получить приглашение на семинар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rgbClr val="C00000"/>
                </a:solidFill>
              </a:rPr>
              <a:t>войти в число </a:t>
            </a:r>
            <a:r>
              <a:rPr lang="ru-RU" sz="2400" dirty="0" err="1" smtClean="0">
                <a:solidFill>
                  <a:srgbClr val="C00000"/>
                </a:solidFill>
              </a:rPr>
              <a:t>соорганизаторов</a:t>
            </a:r>
            <a:endParaRPr lang="ru-RU" sz="2400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rgbClr val="C00000"/>
                </a:solidFill>
              </a:rPr>
              <a:t>задать вопросы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/>
              <a:t>olimpiada@herzen.spb.ru</a:t>
            </a:r>
            <a:endParaRPr lang="ru-RU" sz="2400" b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Межвузовская педагогическая олимпиада школьников «Первый успех»</a:t>
            </a:r>
            <a:br>
              <a:rPr lang="ru-RU" sz="2400" dirty="0" smtClean="0"/>
            </a:b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3074" name="Picture 2" descr="Картинки по запросу школьники ег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4437112"/>
            <a:ext cx="2695991" cy="202004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</TotalTime>
  <Words>364</Words>
  <Application>Microsoft Office PowerPoint</Application>
  <PresentationFormat>Экран (4:3)</PresentationFormat>
  <Paragraphs>60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Межвузовская педагогическая олимпиада школьников  «Первый успех»</vt:lpstr>
      <vt:lpstr>Межвузовская педагогическая олимпиада школьников «Первый успех»  Статус олимпиады</vt:lpstr>
      <vt:lpstr>Межвузовская педагогическая олимпиада школьников «Первый успех» </vt:lpstr>
      <vt:lpstr>Межвузовская педагогическая олимпиада школьников «Первый успех» </vt:lpstr>
      <vt:lpstr>Межвузовская педагогическая олимпиада школьников «Первый успех» </vt:lpstr>
      <vt:lpstr>Межвузовская педагогическая олимпиада школьников «Первый успех» 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Межвузовская педагогическая олимпиада школьников  «Первый успех»</dc:title>
  <dc:creator>Tatiana</dc:creator>
  <cp:lastModifiedBy>User</cp:lastModifiedBy>
  <cp:revision>7</cp:revision>
  <dcterms:created xsi:type="dcterms:W3CDTF">2017-09-11T04:38:13Z</dcterms:created>
  <dcterms:modified xsi:type="dcterms:W3CDTF">2017-09-20T08:07:40Z</dcterms:modified>
</cp:coreProperties>
</file>