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5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>
        <p:scale>
          <a:sx n="115" d="100"/>
          <a:sy n="115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3CD8D-A8A2-454B-ADC6-97026D9AC0BB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E2784-BD39-4C6C-A21F-81826C656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15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B39922-00C0-4D5B-A3FB-4E2AB8889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1BCFA31-FA20-4EAF-BD6F-EF888D780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7FC7E0-3AB0-4D5E-BC16-6EF3347E1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5718-5B6B-44C1-89E4-349307F8823C}" type="datetime1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31A6CF-4338-4363-B1E3-6A23127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10EEC5-6955-43EE-8C5D-037474A9E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6B31-E268-4A82-B3BE-BA28E4CB8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104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811187-84C0-4AE1-81D1-95514FF0E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C4E06AE-0F3F-409E-8290-EFACFAE78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6ADCEE-BFBF-4B44-9597-A135EA438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447B-C96A-4BFA-AC6C-6E0755039874}" type="datetime1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300F2E-492B-494F-A91B-877632F46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D63C3E-1D8F-43F7-BC28-64CD3EEB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6B31-E268-4A82-B3BE-BA28E4CB8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52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3440D07-5CF6-4913-B151-10E109A8A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47FFE28-CD06-44C4-9A46-D0CEFB638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89EBCE-9C83-4682-92B3-240EA019D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D582-1D2C-4F26-85DA-815DA30D930A}" type="datetime1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2BCC7F-3AF3-4136-A6AB-6A59164CD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D6B659-2869-4AF5-BB08-3D37D73C2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6B31-E268-4A82-B3BE-BA28E4CB8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99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1F7F8E-B1F6-44F3-A787-CC21731BB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819108-545E-4CD3-9AEC-701DB9C98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10C0B6-C520-4AA6-9EA0-B7A99931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99AE-E214-46EC-8DFC-8F0F7D2E000D}" type="datetime1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33B710D-477B-478E-AA28-0BC4AF2C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95AEF0-94F6-4543-A654-A015A1B50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6B31-E268-4A82-B3BE-BA28E4CB8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2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B50BF5-F8E8-4378-962D-B26DB1502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A261FDE-93EE-4C1F-A1EA-6FA727839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30ADF8-CAA2-45D7-BAD0-6DB400F64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311B-3210-47ED-BE86-0367807297A3}" type="datetime1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778E7F-939F-4B2D-BF6F-AAAFFAED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F5D5AE-F577-48CD-95C6-2F6904F2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6B31-E268-4A82-B3BE-BA28E4CB8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008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4B03DC-36AB-4C40-8FB9-FFAF42CB6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5EA906-C6A7-4E49-A85B-28A11EA41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1D5D9E2-0BF3-42AB-B6B0-2D6C4072C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96337DC-BBEC-4D0F-974A-1BFD47DFB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F3EF-D8BC-455D-86E6-99C2A7E3826B}" type="datetime1">
              <a:rPr lang="ru-RU" smtClean="0"/>
              <a:t>20.09.2017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FBDC115-2064-4F5E-880E-8E06E9093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F50F805-96EE-4E65-9DC3-BA81BD417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6B31-E268-4A82-B3BE-BA28E4CB8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02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B7C4AA-7A89-4D73-925B-E136C682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2CA5854-CE0E-4D3E-B80B-9743E41A1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B40F478-4976-4C2D-8FC2-8B3922245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0C2DA33-8690-4ABF-818C-1356619476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8D6CF8B-64AE-4382-B452-164D2AA94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DEEFA62-E6BD-4E8F-8DBD-33814E05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0C18-977C-4F05-B82C-D9E4BAA42A27}" type="datetime1">
              <a:rPr lang="ru-RU" smtClean="0"/>
              <a:t>20.09.2017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19ADE1D-48F7-4E5F-9C93-7FE4DFD82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634531F-ED14-421F-AFDB-F5E045092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6B31-E268-4A82-B3BE-BA28E4CB8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99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FB81FB-5AFB-454E-AC78-93D71DB91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F41D29D-5923-4F82-98E4-C45CEAB9B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9E69-DDB1-43AB-8A80-57FC20EE9C6C}" type="datetime1">
              <a:rPr lang="ru-RU" smtClean="0"/>
              <a:t>20.09.2017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6C651E1-032C-499F-98EB-1530F9507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438817A-18C0-4F5C-BA08-1A5BA358F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6B31-E268-4A82-B3BE-BA28E4CB8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77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6AFDFE9-7B05-450B-836D-594F9B28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B044-F8AC-4198-8F4C-6C18EB29A455}" type="datetime1">
              <a:rPr lang="ru-RU" smtClean="0"/>
              <a:t>20.09.2017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DE4794A-32E0-41FF-8149-D984B211E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D89D4FB-9437-4FFC-AB2B-3677B545F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6B31-E268-4A82-B3BE-BA28E4CB8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34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D59CB7-F4CE-4369-84C0-51BDD6147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A97196-FE61-4147-88F6-89BC8EDBE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CE0593F-1E4D-4F98-8427-A97ABA919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CFF2A55-E3CB-4126-9CAB-9A7B069BB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4ACD-2E43-4B48-954F-D9D9B028DECE}" type="datetime1">
              <a:rPr lang="ru-RU" smtClean="0"/>
              <a:t>20.09.2017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8BD2149-257A-4087-B240-175E671E3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ECFA033-EAD7-4B32-BF5A-5F11D6B6B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6B31-E268-4A82-B3BE-BA28E4CB8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69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BC1C43-2383-4A1B-9C08-7675C8A78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95401A2-ADB5-4A1B-9830-A6E7B4F525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6CE9F17-D074-4380-ADFB-78EB3F730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E17F9F-3426-47A4-8100-198A86EBC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6CD4-6958-40BB-A8AE-B901A3AF8295}" type="datetime1">
              <a:rPr lang="ru-RU" smtClean="0"/>
              <a:t>20.09.2017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6421BA3-03F6-495F-936D-A13FB3C6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149CE6B-909B-4EAC-A72C-60C29457C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6B31-E268-4A82-B3BE-BA28E4CB8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2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5AE2A8-350B-4852-B96D-31F72A936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B8180B8-D26F-4B11-9C47-1C5C42F7C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8A37B0-E00D-42B2-B093-D3112BA38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004C8-69CB-4CBD-AF49-AC3418658543}" type="datetime1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1B9098-2F71-4CC4-A5C4-ADEDD6B7D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BEAF3B-21CF-4A34-8C13-ABD45A3B4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76B31-E268-4A82-B3BE-BA28E4CB8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52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eestr.fgosvo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7459F0-88A7-4432-8621-079898EB8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0800" y="978741"/>
            <a:ext cx="9956800" cy="34076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latin typeface="+mn-lt"/>
              </a:rPr>
              <a:t>Совместное заседание 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Координационного совета по области образования 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«Образование и педагогические науки» 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и ФУМО по УГСН 44.00.00 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«Образование и педагогические науки»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/>
            </a:r>
            <a:br>
              <a:rPr lang="ru-RU" sz="3200" b="1" dirty="0">
                <a:latin typeface="+mn-lt"/>
              </a:rPr>
            </a:br>
            <a:r>
              <a:rPr lang="ru-RU" sz="3200" b="1" i="1" dirty="0">
                <a:latin typeface="+mn-lt"/>
              </a:rPr>
              <a:t>12 сентября 2017г., г. Сочи, ОЦ «Сириус»</a:t>
            </a:r>
            <a:endParaRPr lang="ru-RU" sz="3200" i="1" dirty="0"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14400" y="3651344"/>
            <a:ext cx="103632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155576" y="5266764"/>
            <a:ext cx="8534400" cy="5602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Владимир Валентинович Лаптев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316661"/>
            <a:ext cx="12192000" cy="3461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459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64E9643-21D8-4BEB-B646-BB9F9614EC57}"/>
              </a:ext>
            </a:extLst>
          </p:cNvPr>
          <p:cNvSpPr/>
          <p:nvPr/>
        </p:nvSpPr>
        <p:spPr>
          <a:xfrm>
            <a:off x="0" y="6641812"/>
            <a:ext cx="12192000" cy="1539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BEF18D-4C2A-45EE-9461-B56314B31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89" y="259495"/>
            <a:ext cx="3730802" cy="3593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DD06B90-7B36-4F80-8DB3-0A7D64C93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57" y="846446"/>
            <a:ext cx="6675707" cy="3498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56B0C8B-6543-4B5C-9AC8-5B90CE3A1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722" y="4363298"/>
            <a:ext cx="6655442" cy="113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A40174C6-4B22-4717-9060-F1DE5A47581F}"/>
              </a:ext>
            </a:extLst>
          </p:cNvPr>
          <p:cNvCxnSpPr/>
          <p:nvPr/>
        </p:nvCxnSpPr>
        <p:spPr>
          <a:xfrm>
            <a:off x="7793372" y="2466363"/>
            <a:ext cx="385054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771880F3-EB90-4368-984B-64F510C257BB}"/>
              </a:ext>
            </a:extLst>
          </p:cNvPr>
          <p:cNvCxnSpPr>
            <a:cxnSpLocks/>
          </p:cNvCxnSpPr>
          <p:nvPr/>
        </p:nvCxnSpPr>
        <p:spPr>
          <a:xfrm>
            <a:off x="5974359" y="2744598"/>
            <a:ext cx="56695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8510CE83-53FE-423F-82D3-093EABA22D16}"/>
              </a:ext>
            </a:extLst>
          </p:cNvPr>
          <p:cNvCxnSpPr>
            <a:cxnSpLocks/>
          </p:cNvCxnSpPr>
          <p:nvPr/>
        </p:nvCxnSpPr>
        <p:spPr>
          <a:xfrm>
            <a:off x="5974359" y="3022833"/>
            <a:ext cx="56695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C0F9B43-91E0-4436-9DF7-3B9FA9845FAD}"/>
              </a:ext>
            </a:extLst>
          </p:cNvPr>
          <p:cNvCxnSpPr>
            <a:cxnSpLocks/>
          </p:cNvCxnSpPr>
          <p:nvPr/>
        </p:nvCxnSpPr>
        <p:spPr>
          <a:xfrm>
            <a:off x="5974359" y="3316447"/>
            <a:ext cx="56695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8861D2C1-F0AE-41CB-88EF-C839A1BAEEB2}"/>
              </a:ext>
            </a:extLst>
          </p:cNvPr>
          <p:cNvCxnSpPr>
            <a:cxnSpLocks/>
          </p:cNvCxnSpPr>
          <p:nvPr/>
        </p:nvCxnSpPr>
        <p:spPr>
          <a:xfrm>
            <a:off x="5974359" y="3584895"/>
            <a:ext cx="56695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F595963D-AEDF-44F4-9A56-B96FDE08F904}"/>
              </a:ext>
            </a:extLst>
          </p:cNvPr>
          <p:cNvCxnSpPr>
            <a:cxnSpLocks/>
          </p:cNvCxnSpPr>
          <p:nvPr/>
        </p:nvCxnSpPr>
        <p:spPr>
          <a:xfrm>
            <a:off x="5974359" y="3853343"/>
            <a:ext cx="56695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16443086-360C-4C7F-93FB-55616BDCAC0A}"/>
              </a:ext>
            </a:extLst>
          </p:cNvPr>
          <p:cNvCxnSpPr>
            <a:cxnSpLocks/>
          </p:cNvCxnSpPr>
          <p:nvPr/>
        </p:nvCxnSpPr>
        <p:spPr>
          <a:xfrm>
            <a:off x="5974359" y="4130180"/>
            <a:ext cx="56695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F8758D03-3A0A-4096-BE18-83151C858448}"/>
              </a:ext>
            </a:extLst>
          </p:cNvPr>
          <p:cNvCxnSpPr>
            <a:cxnSpLocks/>
          </p:cNvCxnSpPr>
          <p:nvPr/>
        </p:nvCxnSpPr>
        <p:spPr>
          <a:xfrm>
            <a:off x="5974359" y="4365071"/>
            <a:ext cx="56695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39D2A29D-DE57-446C-8510-C866C21DC4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95" y="4243865"/>
            <a:ext cx="5494763" cy="2135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xmlns="" id="{CCA32985-A53B-48B6-BA6C-D96DA10E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6B31-E268-4A82-B3BE-BA28E4CB8D1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963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9683186-0B2E-475F-8100-EFE58509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6B31-E268-4A82-B3BE-BA28E4CB8D19}" type="slidenum">
              <a:rPr lang="ru-RU" smtClean="0"/>
              <a:t>3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1EBEA52-49AE-498C-A4B6-3E2C98852640}"/>
              </a:ext>
            </a:extLst>
          </p:cNvPr>
          <p:cNvSpPr/>
          <p:nvPr/>
        </p:nvSpPr>
        <p:spPr>
          <a:xfrm>
            <a:off x="0" y="6641812"/>
            <a:ext cx="12192000" cy="1539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CB5F7D6-B4B0-4572-9BAD-BDA70F27F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3" y="521503"/>
            <a:ext cx="11050696" cy="4443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90C860-811C-43AE-85A2-553A48784075}"/>
              </a:ext>
            </a:extLst>
          </p:cNvPr>
          <p:cNvSpPr txBox="1"/>
          <p:nvPr/>
        </p:nvSpPr>
        <p:spPr>
          <a:xfrm>
            <a:off x="623843" y="5568177"/>
            <a:ext cx="10453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Адрес сайта: </a:t>
            </a:r>
            <a:r>
              <a:rPr lang="en-US" sz="2400" dirty="0">
                <a:hlinkClick r:id="rId3"/>
              </a:rPr>
              <a:t>http://reestr.fgosvo.ru/</a:t>
            </a:r>
            <a:r>
              <a:rPr lang="ru-RU" sz="24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69309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9683186-0B2E-475F-8100-EFE58509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6B31-E268-4A82-B3BE-BA28E4CB8D19}" type="slidenum">
              <a:rPr lang="ru-RU" smtClean="0"/>
              <a:t>4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1EBEA52-49AE-498C-A4B6-3E2C98852640}"/>
              </a:ext>
            </a:extLst>
          </p:cNvPr>
          <p:cNvSpPr/>
          <p:nvPr/>
        </p:nvSpPr>
        <p:spPr>
          <a:xfrm>
            <a:off x="0" y="6641812"/>
            <a:ext cx="12192000" cy="1539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F7F142-292B-439A-83CC-DD832523E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96" y="327852"/>
            <a:ext cx="8467008" cy="4173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0FA77C-B1A6-4BFB-9384-BFE27B834B96}"/>
              </a:ext>
            </a:extLst>
          </p:cNvPr>
          <p:cNvSpPr txBox="1"/>
          <p:nvPr/>
        </p:nvSpPr>
        <p:spPr>
          <a:xfrm>
            <a:off x="5666316" y="4786690"/>
            <a:ext cx="6240905" cy="15696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/>
              <a:t>Педагог основного общего образования с предметной специализацией «История»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Педагог среднего общего образования с предметной специализацией «История»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CEC3E56E-3342-43B8-97D2-D3941B567309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3808602" y="2583809"/>
            <a:ext cx="4978167" cy="220288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209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D6CABB1-B645-4A6F-874E-ACB640986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Проекты примерных образовательных программ должны быть ориентированы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BD08F67-0BE1-4FC1-AC8B-5DA0062BE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b="1" dirty="0"/>
              <a:t>на усиление мировоззренческой функции педагогического образования</a:t>
            </a:r>
            <a:r>
              <a:rPr lang="ru-RU" dirty="0"/>
              <a:t> в образовательном процессе и социальных практиках 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b="1" dirty="0"/>
              <a:t>на новое предметное содержание</a:t>
            </a:r>
            <a:r>
              <a:rPr lang="ru-RU" dirty="0"/>
              <a:t> профилей образовательных программ с учетом требований образовательного стандарта общего образования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b="1" dirty="0"/>
              <a:t>на интеграцию методического и психолого-педагогического знания</a:t>
            </a:r>
            <a:r>
              <a:rPr lang="ru-RU" dirty="0"/>
              <a:t> путем модульного построения и реализации междисциплинарных связей в содержании образовательной программы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b="1" dirty="0"/>
              <a:t>на новые организационные модели</a:t>
            </a:r>
            <a:r>
              <a:rPr lang="ru-RU" dirty="0"/>
              <a:t> подготовки педагогических кадров в уровневом высшем образовании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b="1" dirty="0"/>
              <a:t>на новые учебно-методические комплексы</a:t>
            </a:r>
            <a:r>
              <a:rPr lang="ru-RU" dirty="0"/>
              <a:t> подготовки педагогических кадров, отражающие современные научные представления об  образовании</a:t>
            </a:r>
          </a:p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9683186-0B2E-475F-8100-EFE58509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6B31-E268-4A82-B3BE-BA28E4CB8D19}" type="slidenum">
              <a:rPr lang="ru-RU" smtClean="0"/>
              <a:t>5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1EBEA52-49AE-498C-A4B6-3E2C98852640}"/>
              </a:ext>
            </a:extLst>
          </p:cNvPr>
          <p:cNvSpPr/>
          <p:nvPr/>
        </p:nvSpPr>
        <p:spPr>
          <a:xfrm>
            <a:off x="0" y="6641812"/>
            <a:ext cx="12192000" cy="1539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813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5B74ED0-4067-496B-8817-BE69CB194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Состояние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книгообеспечения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в области педагогического образования (2012 – 2016 гг.)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9683186-0B2E-475F-8100-EFE58509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6B31-E268-4A82-B3BE-BA28E4CB8D19}" type="slidenum">
              <a:rPr lang="ru-RU" smtClean="0"/>
              <a:t>6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1EBEA52-49AE-498C-A4B6-3E2C98852640}"/>
              </a:ext>
            </a:extLst>
          </p:cNvPr>
          <p:cNvSpPr/>
          <p:nvPr/>
        </p:nvSpPr>
        <p:spPr>
          <a:xfrm>
            <a:off x="0" y="6641812"/>
            <a:ext cx="12192000" cy="1539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3ACE9A1-6C16-4C91-A931-F761062B934E}"/>
              </a:ext>
            </a:extLst>
          </p:cNvPr>
          <p:cNvSpPr txBox="1"/>
          <p:nvPr/>
        </p:nvSpPr>
        <p:spPr>
          <a:xfrm>
            <a:off x="709534" y="1755468"/>
            <a:ext cx="10644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Более </a:t>
            </a:r>
            <a:r>
              <a:rPr lang="ru-RU" sz="2400" b="1" dirty="0">
                <a:solidFill>
                  <a:srgbClr val="C00000"/>
                </a:solidFill>
              </a:rPr>
              <a:t>2140</a:t>
            </a:r>
            <a:r>
              <a:rPr lang="ru-RU" sz="2400" dirty="0"/>
              <a:t> изданий по педагогике и психологии</a:t>
            </a:r>
          </a:p>
          <a:p>
            <a:r>
              <a:rPr lang="ru-RU" sz="2400" dirty="0"/>
              <a:t>Более </a:t>
            </a:r>
            <a:r>
              <a:rPr lang="ru-RU" sz="2400" b="1" dirty="0">
                <a:solidFill>
                  <a:srgbClr val="C00000"/>
                </a:solidFill>
              </a:rPr>
              <a:t>1850</a:t>
            </a:r>
            <a:r>
              <a:rPr lang="ru-RU" sz="2400" dirty="0"/>
              <a:t> изданий включены в электронно-библиотечные системы 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3F952127-C8AE-427F-9ADC-4D29EA95E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651700"/>
              </p:ext>
            </p:extLst>
          </p:nvPr>
        </p:nvGraphicFramePr>
        <p:xfrm>
          <a:off x="534772" y="2734049"/>
          <a:ext cx="11249286" cy="3327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5518">
                  <a:extLst>
                    <a:ext uri="{9D8B030D-6E8A-4147-A177-3AD203B41FA5}">
                      <a16:colId xmlns:a16="http://schemas.microsoft.com/office/drawing/2014/main" xmlns="" val="2753715119"/>
                    </a:ext>
                  </a:extLst>
                </a:gridCol>
                <a:gridCol w="3749879">
                  <a:extLst>
                    <a:ext uri="{9D8B030D-6E8A-4147-A177-3AD203B41FA5}">
                      <a16:colId xmlns:a16="http://schemas.microsoft.com/office/drawing/2014/main" xmlns="" val="2324769190"/>
                    </a:ext>
                  </a:extLst>
                </a:gridCol>
                <a:gridCol w="2463889">
                  <a:extLst>
                    <a:ext uri="{9D8B030D-6E8A-4147-A177-3AD203B41FA5}">
                      <a16:colId xmlns:a16="http://schemas.microsoft.com/office/drawing/2014/main" xmlns="" val="2686154758"/>
                    </a:ext>
                  </a:extLst>
                </a:gridCol>
              </a:tblGrid>
              <a:tr h="82777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Тематика изданий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Минимальное число изданий по данной тематике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Из них включенных в ЭБС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1743748"/>
                  </a:ext>
                </a:extLst>
              </a:tr>
              <a:tr h="366487">
                <a:tc>
                  <a:txBody>
                    <a:bodyPr/>
                    <a:lstStyle/>
                    <a:p>
                      <a:r>
                        <a:rPr lang="ru-RU" sz="2000" dirty="0"/>
                        <a:t>По теории и практике образовательной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8487713"/>
                  </a:ext>
                </a:extLst>
              </a:tr>
              <a:tr h="389745">
                <a:tc>
                  <a:txBody>
                    <a:bodyPr/>
                    <a:lstStyle/>
                    <a:p>
                      <a:r>
                        <a:rPr lang="ru-RU" sz="2000" dirty="0"/>
                        <a:t>По инновациям в образовании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6664862"/>
                  </a:ext>
                </a:extLst>
              </a:tr>
              <a:tr h="681071">
                <a:tc>
                  <a:txBody>
                    <a:bodyPr/>
                    <a:lstStyle/>
                    <a:p>
                      <a:r>
                        <a:rPr lang="ru-RU" sz="2000" dirty="0"/>
                        <a:t>Раскрывающие междисциплинарные связи педагогики с другими науками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143759"/>
                  </a:ext>
                </a:extLst>
              </a:tr>
              <a:tr h="681071">
                <a:tc>
                  <a:txBody>
                    <a:bodyPr/>
                    <a:lstStyle/>
                    <a:p>
                      <a:r>
                        <a:rPr lang="ru-RU" sz="2000" dirty="0"/>
                        <a:t>Раскрывающие проблемы самореализации личности педагога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0798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809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EFE29D0-7188-4482-BA6E-763A87F86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Дефициты учебно-методического обеспечения программ подготовки педагогов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012D6724-900C-4094-991B-D53BB7483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74049" cy="445639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Учебные пособия и методические материалы не представляют целостный комплекс, </a:t>
            </a:r>
            <a:r>
              <a:rPr lang="ru-RU" b="1" dirty="0"/>
              <a:t>доминирует традиционный подход к изданию отдельных учебников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/>
              <a:t>Переиздание трудов классиков педагогики и психологии </a:t>
            </a:r>
            <a:r>
              <a:rPr lang="ru-RU" dirty="0"/>
              <a:t>не должно быть исключительно издательским проектом, перечни необходимо согласовывать с профессиональным сообществом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Особое внимание стоит уделить учебно-методическому обеспечению </a:t>
            </a:r>
            <a:r>
              <a:rPr lang="ru-RU" b="1" dirty="0"/>
              <a:t>общепрофессиональной подготовки будущих педагогов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Требуются </a:t>
            </a:r>
            <a:r>
              <a:rPr lang="ru-RU" b="1" dirty="0"/>
              <a:t>учебно-методические комплексы для магистратуры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Необходимы </a:t>
            </a:r>
            <a:r>
              <a:rPr lang="ru-RU" b="1" dirty="0"/>
              <a:t>учебные книги, раскрывающие трудовую реальность педагогической профессии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Важно вернуться к вопросу </a:t>
            </a:r>
            <a:r>
              <a:rPr lang="ru-RU" b="1" dirty="0" err="1"/>
              <a:t>грифования</a:t>
            </a:r>
            <a:r>
              <a:rPr lang="ru-RU" b="1" dirty="0"/>
              <a:t> учебной литературы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9683186-0B2E-475F-8100-EFE58509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6B31-E268-4A82-B3BE-BA28E4CB8D19}" type="slidenum">
              <a:rPr lang="ru-RU" smtClean="0"/>
              <a:t>7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1EBEA52-49AE-498C-A4B6-3E2C98852640}"/>
              </a:ext>
            </a:extLst>
          </p:cNvPr>
          <p:cNvSpPr/>
          <p:nvPr/>
        </p:nvSpPr>
        <p:spPr>
          <a:xfrm>
            <a:off x="0" y="6641812"/>
            <a:ext cx="12192000" cy="1539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285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9683186-0B2E-475F-8100-EFE58509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476B31-E268-4A82-B3BE-BA28E4CB8D19}" type="slidenum">
              <a:rPr lang="ru-RU" smtClean="0"/>
              <a:t>8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1EBEA52-49AE-498C-A4B6-3E2C98852640}"/>
              </a:ext>
            </a:extLst>
          </p:cNvPr>
          <p:cNvSpPr/>
          <p:nvPr/>
        </p:nvSpPr>
        <p:spPr>
          <a:xfrm>
            <a:off x="0" y="6641812"/>
            <a:ext cx="12192000" cy="1539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0" name="Picture 16" descr="http://shemuprobr.nsknet.ru/_mod_files/ce_images/news/federalnyiy-perechen-uchebnikov-na-2015-2016-uchebnyiy-god.jpg">
            <a:extLst>
              <a:ext uri="{FF2B5EF4-FFF2-40B4-BE49-F238E27FC236}">
                <a16:creationId xmlns:a16="http://schemas.microsoft.com/office/drawing/2014/main" xmlns="" id="{99AB4476-E049-43B7-B7DF-2034F0388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34" y="1130275"/>
            <a:ext cx="8249866" cy="534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14AC06A-595A-4EA5-9F0B-2B50849F18AD}"/>
              </a:ext>
            </a:extLst>
          </p:cNvPr>
          <p:cNvSpPr txBox="1"/>
          <p:nvPr/>
        </p:nvSpPr>
        <p:spPr>
          <a:xfrm>
            <a:off x="6629400" y="387665"/>
            <a:ext cx="528551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1. Каким должен быть современный учебник для будущего педагога? </a:t>
            </a:r>
          </a:p>
          <a:p>
            <a:r>
              <a:rPr lang="ru-RU" sz="2800" dirty="0"/>
              <a:t>2. Как он должен быть связан с современной информационной средой образования? </a:t>
            </a:r>
          </a:p>
          <a:p>
            <a:r>
              <a:rPr lang="ru-RU" sz="2800" dirty="0"/>
              <a:t>3. Каким может быть состав учебно-методического комплекса этого учебника?</a:t>
            </a:r>
          </a:p>
          <a:p>
            <a:r>
              <a:rPr lang="ru-RU" sz="2800" dirty="0"/>
              <a:t>…..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480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C9639FC-CBB7-4C15-86B0-8AF4F3FDA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Благодарю за внимание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9683186-0B2E-475F-8100-EFE58509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6B31-E268-4A82-B3BE-BA28E4CB8D19}" type="slidenum">
              <a:rPr lang="ru-RU" smtClean="0"/>
              <a:t>9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1EBEA52-49AE-498C-A4B6-3E2C98852640}"/>
              </a:ext>
            </a:extLst>
          </p:cNvPr>
          <p:cNvSpPr/>
          <p:nvPr/>
        </p:nvSpPr>
        <p:spPr>
          <a:xfrm>
            <a:off x="0" y="6641812"/>
            <a:ext cx="12192000" cy="1539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1864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296</Words>
  <Application>Microsoft Office PowerPoint</Application>
  <PresentationFormat>Произвольный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Совместное заседание  Координационного совета по области образования  «Образование и педагогические науки»  и ФУМО по УГСН 44.00.00  «Образование и педагогические науки»  12 сентября 2017г., г. Сочи, ОЦ «Сириус»</vt:lpstr>
      <vt:lpstr>Презентация PowerPoint</vt:lpstr>
      <vt:lpstr>Презентация PowerPoint</vt:lpstr>
      <vt:lpstr>Презентация PowerPoint</vt:lpstr>
      <vt:lpstr>Проекты примерных образовательных программ должны быть ориентированы </vt:lpstr>
      <vt:lpstr>Состояние книгообеспечения в области педагогического образования (2012 – 2016 гг.)</vt:lpstr>
      <vt:lpstr>Дефициты учебно-методического обеспечения программ подготовки педагогов</vt:lpstr>
      <vt:lpstr>Презентация PowerPoint</vt:lpstr>
      <vt:lpstr>Благодарю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Совместное заседание  Координационного совета по области образования  «Образование и педагогические науки»  и ФУМО по УГСН 44.00.00  «Образование и педагогические науки»  12 сентября 2017г., г. Сочи, ОЦ «Сириус»</dc:title>
  <dc:creator>Светлана Писарева</dc:creator>
  <cp:lastModifiedBy>User</cp:lastModifiedBy>
  <cp:revision>10</cp:revision>
  <dcterms:created xsi:type="dcterms:W3CDTF">2017-09-10T11:24:07Z</dcterms:created>
  <dcterms:modified xsi:type="dcterms:W3CDTF">2017-09-20T06:09:14Z</dcterms:modified>
</cp:coreProperties>
</file>