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sldIdLst>
    <p:sldId id="256" r:id="rId2"/>
    <p:sldId id="262" r:id="rId3"/>
    <p:sldId id="259" r:id="rId4"/>
    <p:sldId id="261" r:id="rId5"/>
    <p:sldId id="260" r:id="rId6"/>
    <p:sldId id="258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23" autoAdjust="0"/>
  </p:normalViewPr>
  <p:slideViewPr>
    <p:cSldViewPr>
      <p:cViewPr>
        <p:scale>
          <a:sx n="96" d="100"/>
          <a:sy n="96" d="100"/>
        </p:scale>
        <p:origin x="-1980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5345A7-75D6-43E0-9561-03F12AAABA98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9C57C0-4A4F-4759-B22E-9AF37A0E86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474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1.Тут нужно про уникальность, ибо по дефектологическому образованию она первая и единственная, </a:t>
            </a:r>
            <a:r>
              <a:rPr lang="ru-RU" baseline="0" dirty="0" smtClean="0"/>
              <a:t> вхождение в перечень означает, что олимпиад проводится под эгидой </a:t>
            </a:r>
            <a:r>
              <a:rPr lang="ru-RU" baseline="0" dirty="0" err="1" smtClean="0"/>
              <a:t>Минобрнауки</a:t>
            </a:r>
            <a:r>
              <a:rPr lang="ru-RU" baseline="0" dirty="0" smtClean="0"/>
              <a:t> РФ</a:t>
            </a:r>
            <a:endParaRPr lang="ru-RU" dirty="0" smtClean="0"/>
          </a:p>
          <a:p>
            <a:r>
              <a:rPr lang="ru-RU" dirty="0" smtClean="0"/>
              <a:t>2.</a:t>
            </a:r>
            <a:r>
              <a:rPr lang="ru-RU" baseline="0" dirty="0" smtClean="0"/>
              <a:t> Обратить внимание на то, что сами вузы устанавливают право на внеконкурсное поступление, причем сделать это они должны </a:t>
            </a:r>
            <a:r>
              <a:rPr lang="ru-RU" baseline="0" dirty="0" smtClean="0">
                <a:solidFill>
                  <a:srgbClr val="FF0000"/>
                </a:solidFill>
              </a:rPr>
              <a:t>до 1 октября текущего года!</a:t>
            </a:r>
          </a:p>
          <a:p>
            <a:r>
              <a:rPr lang="ru-RU" baseline="0" dirty="0" smtClean="0"/>
              <a:t>3. </a:t>
            </a:r>
            <a:r>
              <a:rPr lang="ru-RU" sz="1200" dirty="0" smtClean="0"/>
              <a:t>возможность устанавливать иные преференции для дипломантов и участников  при поступлении в магистратуру – индивидуальные достижения – то, что мы в этом году давали дополнительные</a:t>
            </a:r>
            <a:r>
              <a:rPr lang="ru-RU" sz="1200" baseline="0" dirty="0" smtClean="0"/>
              <a:t> 3 бала участникам, показавшим достойные результаты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C57C0-4A4F-4759-B22E-9AF37A0E8620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География участников</a:t>
            </a:r>
            <a:r>
              <a:rPr lang="ru-RU" baseline="0" dirty="0" smtClean="0"/>
              <a:t> – от Якутска до Ставрополя, студенты 2-4 курсов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C57C0-4A4F-4759-B22E-9AF37A0E8620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Помимо</a:t>
            </a:r>
            <a:r>
              <a:rPr lang="ru-RU" baseline="0" dirty="0" smtClean="0"/>
              <a:t> прочего туту можно сказать про культурно-образовательную программу 3 этапа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C57C0-4A4F-4759-B22E-9AF37A0E8620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География участников</a:t>
            </a:r>
            <a:r>
              <a:rPr lang="ru-RU" baseline="0" dirty="0" smtClean="0"/>
              <a:t> – от Якутска до Ставрополя, студенты </a:t>
            </a:r>
            <a:r>
              <a:rPr lang="ru-RU" baseline="0" smtClean="0"/>
              <a:t>2-4 курсов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C57C0-4A4F-4759-B22E-9AF37A0E8620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C57C0-4A4F-4759-B22E-9AF37A0E8620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6EA0D-770C-4B5E-AF0C-EE82A46C65A1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981512B-0675-4473-8478-3EE8BB3ADD3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6EA0D-770C-4B5E-AF0C-EE82A46C65A1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1512B-0675-4473-8478-3EE8BB3ADD3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981512B-0675-4473-8478-3EE8BB3ADD3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6EA0D-770C-4B5E-AF0C-EE82A46C65A1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6EA0D-770C-4B5E-AF0C-EE82A46C65A1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981512B-0675-4473-8478-3EE8BB3ADD3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6EA0D-770C-4B5E-AF0C-EE82A46C65A1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981512B-0675-4473-8478-3EE8BB3ADD3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AD6EA0D-770C-4B5E-AF0C-EE82A46C65A1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1512B-0675-4473-8478-3EE8BB3ADD3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6EA0D-770C-4B5E-AF0C-EE82A46C65A1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981512B-0675-4473-8478-3EE8BB3ADD3A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6EA0D-770C-4B5E-AF0C-EE82A46C65A1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981512B-0675-4473-8478-3EE8BB3ADD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6EA0D-770C-4B5E-AF0C-EE82A46C65A1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981512B-0675-4473-8478-3EE8BB3ADD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981512B-0675-4473-8478-3EE8BB3ADD3A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6EA0D-770C-4B5E-AF0C-EE82A46C65A1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981512B-0675-4473-8478-3EE8BB3ADD3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AD6EA0D-770C-4B5E-AF0C-EE82A46C65A1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AD6EA0D-770C-4B5E-AF0C-EE82A46C65A1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981512B-0675-4473-8478-3EE8BB3ADD3A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hyperlink" Target="http://olymp.herzen.spb.ru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ргп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9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51520" y="1340768"/>
            <a:ext cx="864096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Герценовская студенческая дефектологическая олимпиада </a:t>
            </a:r>
            <a:endParaRPr lang="ru-RU" sz="24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2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Педагогика неограниченных возможностей»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51106" y="4540560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Директор института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1" name="Picture 5" descr="факультет copy"/>
          <p:cNvPicPr/>
          <p:nvPr/>
        </p:nvPicPr>
        <p:blipFill>
          <a:blip r:embed="rId3">
            <a:lum bright="-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894"/>
          <a:stretch>
            <a:fillRect/>
          </a:stretch>
        </p:blipFill>
        <p:spPr bwMode="auto">
          <a:xfrm>
            <a:off x="4866321" y="4189536"/>
            <a:ext cx="4032448" cy="2055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C:\Users\User\Desktop\rgpu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905427"/>
            <a:ext cx="5544616" cy="2772308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ргпу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29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79512" y="1124744"/>
            <a:ext cx="864096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Герценовская студенческая дефектологическая олимпиада </a:t>
            </a:r>
            <a:endParaRPr lang="ru-RU" sz="2000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Педагогика неограниченных возможностей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</a:p>
          <a:p>
            <a:pPr>
              <a:spcBef>
                <a:spcPts val="600"/>
              </a:spcBef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Статус олимпиады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2636912"/>
            <a:ext cx="561662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ru-RU" sz="2400" dirty="0" smtClean="0"/>
              <a:t> </a:t>
            </a:r>
            <a:r>
              <a:rPr lang="ru-RU" sz="2200" dirty="0" smtClean="0"/>
              <a:t>заключительный этап </a:t>
            </a:r>
            <a:r>
              <a:rPr lang="ru-RU" sz="2200" dirty="0"/>
              <a:t>Всероссийской студенческой  </a:t>
            </a:r>
            <a:r>
              <a:rPr lang="ru-RU" sz="2200" dirty="0" smtClean="0"/>
              <a:t>олимпиады</a:t>
            </a:r>
            <a:endParaRPr lang="ru-RU" sz="2200" dirty="0"/>
          </a:p>
        </p:txBody>
      </p:sp>
      <p:pic>
        <p:nvPicPr>
          <p:cNvPr id="1027" name="Picture 3" descr="F:\презентации по ВСО-корпед и 1 успех\IMG_489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1700808"/>
            <a:ext cx="2553012" cy="1703338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395536" y="3501008"/>
            <a:ext cx="820891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ru-RU" sz="2200" dirty="0" smtClean="0"/>
              <a:t> премия </a:t>
            </a:r>
            <a:r>
              <a:rPr lang="ru-RU" sz="2200" dirty="0"/>
              <a:t>по поддержке талантливой молодежи для победителя и призеров олимпиады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ru-RU" sz="2200" dirty="0" smtClean="0"/>
              <a:t> право дипломантов на </a:t>
            </a:r>
            <a:r>
              <a:rPr lang="ru-RU" sz="2200" dirty="0"/>
              <a:t>внеконкурсное поступление </a:t>
            </a:r>
            <a:r>
              <a:rPr lang="ru-RU" sz="2200" dirty="0" smtClean="0"/>
              <a:t>на профильные магистерские программы (в течение 4 лет, следующих за годом проведения олимпиады, в соответствии с правилами приема ВУЗа)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ru-RU" sz="2200" dirty="0"/>
              <a:t> </a:t>
            </a:r>
            <a:r>
              <a:rPr lang="ru-RU" sz="2200" dirty="0" smtClean="0"/>
              <a:t>возможность устанавливать иные преференции для дипломантов и участников  при поступлении в магистратуру</a:t>
            </a:r>
            <a:endParaRPr lang="ru-RU" sz="2200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ргпу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29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79512" y="1124744"/>
            <a:ext cx="864096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Герценовская студенческая дефектологическая олимпиада </a:t>
            </a:r>
          </a:p>
          <a:p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«Педагогика неограниченных возможностей»</a:t>
            </a:r>
          </a:p>
          <a:p>
            <a:pPr>
              <a:spcBef>
                <a:spcPts val="600"/>
              </a:spcBef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Итоги олимпиады 2016-17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9700160"/>
              </p:ext>
            </p:extLst>
          </p:nvPr>
        </p:nvGraphicFramePr>
        <p:xfrm>
          <a:off x="323528" y="2736969"/>
          <a:ext cx="6192688" cy="208304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08312"/>
                <a:gridCol w="1440160"/>
                <a:gridCol w="1944216"/>
              </a:tblGrid>
              <a:tr h="55309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Отборочный</a:t>
                      </a:r>
                      <a:r>
                        <a:rPr lang="ru-RU" sz="1400" baseline="0" dirty="0" smtClean="0"/>
                        <a:t> этап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Заключительный этап </a:t>
                      </a:r>
                      <a:endParaRPr lang="ru-RU" sz="1400" dirty="0"/>
                    </a:p>
                  </a:txBody>
                  <a:tcPr/>
                </a:tc>
              </a:tr>
              <a:tr h="339990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Количество участников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+mn-lt"/>
                          <a:cs typeface="Times New Roman" pitchFamily="18" charset="0"/>
                        </a:rPr>
                        <a:t>543</a:t>
                      </a:r>
                      <a:endParaRPr lang="ru-RU" sz="1600" b="1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+mn-lt"/>
                          <a:cs typeface="Times New Roman" pitchFamily="18" charset="0"/>
                        </a:rPr>
                        <a:t>129</a:t>
                      </a:r>
                      <a:endParaRPr lang="ru-RU" sz="1600" b="1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94982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Количество регионов-</a:t>
                      </a:r>
                      <a:r>
                        <a:rPr lang="ru-RU" sz="1600" b="1" baseline="0" dirty="0" smtClean="0"/>
                        <a:t>участников 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+mn-lt"/>
                          <a:cs typeface="Times New Roman" pitchFamily="18" charset="0"/>
                        </a:rPr>
                        <a:t>34</a:t>
                      </a:r>
                      <a:endParaRPr lang="ru-RU" sz="1600" b="1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+mn-lt"/>
                          <a:cs typeface="Times New Roman" pitchFamily="18" charset="0"/>
                        </a:rPr>
                        <a:t>20</a:t>
                      </a:r>
                      <a:endParaRPr lang="ru-RU" sz="1600" b="1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94982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Количество вузов-участников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+mn-lt"/>
                          <a:cs typeface="Times New Roman" pitchFamily="18" charset="0"/>
                        </a:rPr>
                        <a:t>31</a:t>
                      </a:r>
                      <a:endParaRPr lang="ru-RU" sz="1600" b="1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+mn-lt"/>
                          <a:cs typeface="Times New Roman" pitchFamily="18" charset="0"/>
                        </a:rPr>
                        <a:t>18</a:t>
                      </a:r>
                      <a:endParaRPr lang="ru-RU" sz="1600" b="1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3528" y="4765119"/>
            <a:ext cx="66967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ru-RU" sz="1600" i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Диплом 1 степени </a:t>
            </a:r>
            <a:r>
              <a:rPr lang="ru-RU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Балашова Е.Н., РГПУ им. А.И. Герцена</a:t>
            </a:r>
          </a:p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ru-RU" sz="1600" i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Диплом 2 степени </a:t>
            </a:r>
            <a:r>
              <a:rPr lang="ru-RU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16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Мурзинцева</a:t>
            </a:r>
            <a:r>
              <a:rPr lang="ru-RU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В.А., Новосибирский государственный педагогический университет</a:t>
            </a:r>
          </a:p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ru-RU" sz="1600" i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Диплом 3 степени </a:t>
            </a:r>
            <a:r>
              <a:rPr lang="ru-RU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Архипова </a:t>
            </a:r>
            <a:r>
              <a:rPr lang="ru-RU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А.П., Северо-Восточный      федеральный университет </a:t>
            </a:r>
            <a:r>
              <a:rPr lang="ru-RU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им. М.К. </a:t>
            </a:r>
            <a:r>
              <a:rPr lang="ru-RU" sz="16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Аммосова</a:t>
            </a:r>
            <a:r>
              <a:rPr lang="ru-RU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285750" indent="-285750">
              <a:buFont typeface="Arial" pitchFamily="34" charset="0"/>
              <a:buChar char="•"/>
            </a:pP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256" y="3212976"/>
            <a:ext cx="2052228" cy="1368152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76256" y="1556792"/>
            <a:ext cx="2052228" cy="1368152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2053" name="Picture 5" descr="F:\презентации по ВСО-корпед и 1 успех\IMG_5018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76256" y="4869161"/>
            <a:ext cx="2016224" cy="1470522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ргпу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29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60242" y="1052736"/>
            <a:ext cx="864096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Герценовская студенческая дефектологическая олимпиада </a:t>
            </a:r>
          </a:p>
          <a:p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«Педагогика неограниченных возможностей»</a:t>
            </a:r>
          </a:p>
          <a:p>
            <a:pPr>
              <a:spcBef>
                <a:spcPts val="600"/>
              </a:spcBef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График проведения олимпиады 2017-18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980653"/>
              </p:ext>
            </p:extLst>
          </p:nvPr>
        </p:nvGraphicFramePr>
        <p:xfrm>
          <a:off x="251520" y="2852936"/>
          <a:ext cx="8640960" cy="255015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72208"/>
                <a:gridCol w="2376264"/>
                <a:gridCol w="4392488"/>
              </a:tblGrid>
              <a:tr h="553095"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Этап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Сроки поведения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Место проведения</a:t>
                      </a:r>
                    </a:p>
                  </a:txBody>
                  <a:tcPr/>
                </a:tc>
              </a:tr>
              <a:tr h="3399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1-й этап (дистанционный)</a:t>
                      </a:r>
                      <a:endParaRPr kumimoji="0" lang="ru-RU" sz="1600" kern="1200" baseline="0" dirty="0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600" b="1" kern="1200" baseline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1 - 20 марта 2018 г.</a:t>
                      </a:r>
                      <a:endParaRPr kumimoji="0" lang="ru-RU" sz="1600" b="1" kern="1200" baseline="0" dirty="0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сайт олимпиад РГПУ им. А. И. Герцена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1600" b="1" kern="1200" baseline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http://olymp.herzen.spb.ru</a:t>
                      </a:r>
                      <a:r>
                        <a:rPr kumimoji="0" lang="ru-RU" sz="1600" b="1" kern="1200" baseline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ru-RU" sz="1600" b="1" kern="1200" baseline="0" dirty="0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94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2-й этап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(дистанционный)</a:t>
                      </a:r>
                      <a:endParaRPr kumimoji="0" lang="ru-RU" sz="1600" kern="1200" baseline="0" dirty="0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600" b="1" kern="1200" baseline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21 - 28 марта 2018 г.</a:t>
                      </a:r>
                      <a:endParaRPr kumimoji="0" lang="ru-RU" sz="1600" b="1" kern="1200" baseline="0" dirty="0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сайт олимпиад РГПУ им. А. И. Герцена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1600" b="1" kern="1200" baseline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http://olymp.herzen.spb.ru</a:t>
                      </a:r>
                      <a:r>
                        <a:rPr kumimoji="0" lang="ru-RU" sz="1600" b="1" kern="1200" baseline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ru-RU" sz="1600" b="1" kern="1200" baseline="0" dirty="0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94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3-й этап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(очный)</a:t>
                      </a:r>
                      <a:endParaRPr kumimoji="0" lang="ru-RU" sz="1600" kern="1200" baseline="0" dirty="0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600" b="1" kern="1200" baseline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25-27 апреля 2018 г.</a:t>
                      </a:r>
                      <a:endParaRPr kumimoji="0" lang="ru-RU" sz="1600" b="1" kern="1200" baseline="0" dirty="0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Санкт-Петербург, РГПУ им. А. И. Герцена, институт дефектологического образования и реабилитации (ул. Малая Посадская, 26)</a:t>
                      </a:r>
                      <a:endParaRPr kumimoji="0" lang="ru-RU" sz="1600" kern="1200" baseline="0" dirty="0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51520" y="5589240"/>
            <a:ext cx="856895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600" dirty="0" smtClean="0"/>
              <a:t> 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Электронная регистрация с </a:t>
            </a:r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февраля 2018 г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Оргвзнос</a:t>
            </a: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отсутствует.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Расходы по участию в очном этапе - за счет направляющей стороны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7" name="Picture 1" descr="F:\презентации по ВСО-корпед и 1 успех\IMG_499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20272" y="1484784"/>
            <a:ext cx="1835696" cy="1223319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ргпу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29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78295" y="1052736"/>
            <a:ext cx="864096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Герценовская студенческая дефектологическая олимпиада </a:t>
            </a:r>
          </a:p>
          <a:p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«Педагогика неограниченных возможностей»</a:t>
            </a:r>
          </a:p>
          <a:p>
            <a:pPr>
              <a:spcBef>
                <a:spcPts val="600"/>
              </a:spcBef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Содержание олимпиадных заданий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3528" y="2636912"/>
            <a:ext cx="8568952" cy="3859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ru-RU" sz="1600" b="1" dirty="0" smtClean="0"/>
              <a:t> 1-й этап </a:t>
            </a:r>
            <a:r>
              <a:rPr lang="ru-RU" sz="1600" b="1" dirty="0"/>
              <a:t>(</a:t>
            </a:r>
            <a:r>
              <a:rPr lang="ru-RU" sz="1600" b="1" dirty="0" smtClean="0"/>
              <a:t>дистанционный): </a:t>
            </a:r>
            <a:r>
              <a:rPr lang="ru-RU" sz="1600" dirty="0" smtClean="0"/>
              <a:t>тестовые задания, включающие </a:t>
            </a:r>
            <a:r>
              <a:rPr lang="ru-RU" sz="1600" dirty="0"/>
              <a:t>вопросы, посвященные клиническим аспектам дефектологии, проблемам инклюзивного образования, типологическим особенностям детей с ОВЗ и институциональной структуре их обучения и воспитания, а также профессионально-личностным требованиям к педагогу-дефектологу. </a:t>
            </a:r>
          </a:p>
          <a:p>
            <a:pPr indent="4572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ru-RU" sz="1600" dirty="0" smtClean="0"/>
              <a:t> </a:t>
            </a:r>
            <a:r>
              <a:rPr lang="ru-RU" sz="1600" b="1" dirty="0" smtClean="0"/>
              <a:t>2-й этап </a:t>
            </a:r>
            <a:r>
              <a:rPr lang="ru-RU" sz="1600" b="1" dirty="0"/>
              <a:t>(</a:t>
            </a:r>
            <a:r>
              <a:rPr lang="ru-RU" sz="1600" b="1" dirty="0" smtClean="0"/>
              <a:t>дистанционный): </a:t>
            </a:r>
            <a:r>
              <a:rPr lang="ru-RU" sz="1600" dirty="0" smtClean="0"/>
              <a:t>тестовые задания, </a:t>
            </a:r>
            <a:r>
              <a:rPr lang="ru-RU" sz="1600" dirty="0"/>
              <a:t>включающих вопросы, посвященные историческим, психологическим, дидактическим и воспитательным аспектам той или иной отрасли дефектологии – тифлопедагогики, сурдопедагогики, олигофренопедагогики или логопедии (по выбору участника).</a:t>
            </a:r>
          </a:p>
          <a:p>
            <a:pPr indent="4572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ru-RU" sz="1600" dirty="0"/>
              <a:t> </a:t>
            </a:r>
            <a:r>
              <a:rPr lang="ru-RU" sz="1600" b="1" dirty="0" smtClean="0"/>
              <a:t>3-й этап (очный):</a:t>
            </a:r>
            <a:endParaRPr lang="ru-RU" sz="1600" b="1" dirty="0"/>
          </a:p>
          <a:p>
            <a:pPr lvl="0" indent="457200" algn="just">
              <a:lnSpc>
                <a:spcPct val="90000"/>
              </a:lnSpc>
            </a:pPr>
            <a:r>
              <a:rPr lang="ru-RU" sz="1600" dirty="0" smtClean="0"/>
              <a:t>- письменный индивидуальный конкурс </a:t>
            </a:r>
            <a:r>
              <a:rPr lang="ru-RU" sz="1600" dirty="0"/>
              <a:t>на выявление </a:t>
            </a:r>
            <a:r>
              <a:rPr lang="ru-RU" sz="1600" dirty="0" err="1"/>
              <a:t>общепрофессиональной</a:t>
            </a:r>
            <a:r>
              <a:rPr lang="ru-RU" sz="1600" dirty="0"/>
              <a:t> эрудиции участников;</a:t>
            </a:r>
          </a:p>
          <a:p>
            <a:pPr lvl="0" indent="457200" algn="just">
              <a:lnSpc>
                <a:spcPct val="90000"/>
              </a:lnSpc>
            </a:pPr>
            <a:r>
              <a:rPr lang="ru-RU" sz="1600" dirty="0" smtClean="0"/>
              <a:t>- конкурс </a:t>
            </a:r>
            <a:r>
              <a:rPr lang="ru-RU" sz="1600" dirty="0"/>
              <a:t>на выявление способности решать одну из групп профессиональных задач в условиях образовательной интеграции и дифференциации в контексте разработки профессионального стандарта «</a:t>
            </a:r>
            <a:r>
              <a:rPr lang="ru-RU" sz="1600" dirty="0" smtClean="0"/>
              <a:t>педагог-дефектолог»</a:t>
            </a:r>
          </a:p>
          <a:p>
            <a:pPr lvl="0" indent="457200" algn="just">
              <a:lnSpc>
                <a:spcPct val="90000"/>
              </a:lnSpc>
            </a:pPr>
            <a:r>
              <a:rPr lang="ru-RU" sz="1600" dirty="0" smtClean="0"/>
              <a:t>- комплексный конкурс, </a:t>
            </a:r>
            <a:r>
              <a:rPr lang="ru-RU" sz="1600" dirty="0"/>
              <a:t>в который входят: участие в дискуссии, кейс-метод, </a:t>
            </a:r>
            <a:r>
              <a:rPr lang="ru-RU" sz="1600" dirty="0" smtClean="0"/>
              <a:t>моделирование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ргпу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29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79512" y="1124744"/>
            <a:ext cx="8640960" cy="1532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Герценовская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студенческая дефектологическая олимпиада </a:t>
            </a:r>
            <a:endParaRPr lang="ru-RU" sz="2000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Педагогика неограниченных возможностей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Входной алгоритм для участника</a:t>
            </a:r>
          </a:p>
          <a:p>
            <a:pPr>
              <a:spcBef>
                <a:spcPts val="600"/>
              </a:spcBef>
            </a:pPr>
            <a:endParaRPr lang="ru-RU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7544" y="2708920"/>
            <a:ext cx="820891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ru-RU" sz="2200" dirty="0" smtClean="0"/>
              <a:t> оставить предварительную заявку на участие и получить информационное письмо</a:t>
            </a:r>
            <a:endParaRPr lang="ru-RU" sz="2200" dirty="0"/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ru-RU" sz="2200" dirty="0" smtClean="0"/>
              <a:t> задать вопросы по условиям участия и организации</a:t>
            </a:r>
          </a:p>
          <a:p>
            <a:pPr algn="ctr">
              <a:spcBef>
                <a:spcPts val="600"/>
              </a:spcBef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olimpiada@herzen.spb.ru </a:t>
            </a:r>
            <a:endParaRPr lang="ru-RU" sz="24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  <p:pic>
        <p:nvPicPr>
          <p:cNvPr id="1029" name="Picture 5" descr="F:\презентации по ВСО-корпед и 1 успех\IMG_499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4653136"/>
            <a:ext cx="2809409" cy="1872208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</p:pic>
      <p:pic>
        <p:nvPicPr>
          <p:cNvPr id="1030" name="Picture 6" descr="F:\презентации по ВСО-корпед и 1 успех\IMG_503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168" y="4653136"/>
            <a:ext cx="2809409" cy="1872208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521" y="4653137"/>
            <a:ext cx="2808312" cy="1871476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ргп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9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51520" y="1340768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51106" y="4540560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Директор института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1" name="Picture 5" descr="факультет copy"/>
          <p:cNvPicPr/>
          <p:nvPr/>
        </p:nvPicPr>
        <p:blipFill>
          <a:blip r:embed="rId3">
            <a:lum bright="-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894"/>
          <a:stretch>
            <a:fillRect/>
          </a:stretch>
        </p:blipFill>
        <p:spPr bwMode="auto">
          <a:xfrm>
            <a:off x="4866321" y="4189536"/>
            <a:ext cx="4032448" cy="2055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C:\Users\User\Desktop\rgpu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905427"/>
            <a:ext cx="5544616" cy="2772308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908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204</TotalTime>
  <Words>530</Words>
  <Application>Microsoft Office PowerPoint</Application>
  <PresentationFormat>Экран (4:3)</PresentationFormat>
  <Paragraphs>77</Paragraphs>
  <Slides>7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Официальная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Tatiana</dc:creator>
  <cp:lastModifiedBy>User</cp:lastModifiedBy>
  <cp:revision>36</cp:revision>
  <dcterms:created xsi:type="dcterms:W3CDTF">2017-09-08T09:56:41Z</dcterms:created>
  <dcterms:modified xsi:type="dcterms:W3CDTF">2017-09-20T10:44:56Z</dcterms:modified>
</cp:coreProperties>
</file>