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4" r:id="rId2"/>
    <p:sldId id="271" r:id="rId3"/>
    <p:sldId id="257" r:id="rId4"/>
    <p:sldId id="267" r:id="rId5"/>
    <p:sldId id="266" r:id="rId6"/>
    <p:sldId id="268" r:id="rId7"/>
    <p:sldId id="272" r:id="rId8"/>
    <p:sldId id="269" r:id="rId9"/>
    <p:sldId id="270" r:id="rId10"/>
    <p:sldId id="273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26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5" d="100"/>
          <a:sy n="125" d="100"/>
        </p:scale>
        <p:origin x="-2952" y="3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446BBA67-B890-41E3-B2CB-DDA22042D3EA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2330869E-D549-41B8-836E-DFE8D689D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981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9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9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F675C72A-E386-4198-BEC5-D24FE75F324C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8" tIns="46159" rIns="92318" bIns="461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5669"/>
            <a:ext cx="5438464" cy="4467223"/>
          </a:xfrm>
          <a:prstGeom prst="rect">
            <a:avLst/>
          </a:prstGeom>
        </p:spPr>
        <p:txBody>
          <a:bodyPr vert="horz" lIns="92318" tIns="46159" rIns="92318" bIns="4615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44"/>
            <a:ext cx="2944958" cy="496889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9744"/>
            <a:ext cx="2944958" cy="496889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B1D2FCFA-2E8C-413E-BBC9-E050F5C0E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4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933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933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соответствии с ПП РФ от 15.10.2016 № 1050 Об организации проектной деятельности в Правительстве РФ, часть работы Правительства РФ была переведена на проектный формат деятельности. </a:t>
            </a:r>
          </a:p>
          <a:p>
            <a:endParaRPr lang="ru-RU" dirty="0" smtClean="0"/>
          </a:p>
          <a:p>
            <a:r>
              <a:rPr lang="ru-RU" dirty="0" smtClean="0"/>
              <a:t>В рамках нашего Департамента реализуются два правительственных проекта: </a:t>
            </a:r>
          </a:p>
          <a:p>
            <a:r>
              <a:rPr lang="ru-RU" dirty="0" smtClean="0"/>
              <a:t>- Вузы как центры пространства инноваций - создание </a:t>
            </a:r>
            <a:r>
              <a:rPr lang="ru-RU" dirty="0"/>
              <a:t>в субъектах РФ </a:t>
            </a:r>
            <a:r>
              <a:rPr lang="ru-RU" dirty="0" smtClean="0"/>
              <a:t>к </a:t>
            </a:r>
            <a:r>
              <a:rPr lang="ru-RU" dirty="0"/>
              <a:t>2025 году не менее 100 </a:t>
            </a:r>
            <a:r>
              <a:rPr lang="ru-RU" dirty="0" smtClean="0"/>
              <a:t>университетских центров </a:t>
            </a:r>
            <a:r>
              <a:rPr lang="ru-RU" dirty="0"/>
              <a:t>инновационного, технологического и социального развития регионов</a:t>
            </a:r>
          </a:p>
          <a:p>
            <a:r>
              <a:rPr lang="ru-RU" dirty="0" smtClean="0"/>
              <a:t>- Современная цифровая образовательная среда в РФ - создание </a:t>
            </a:r>
            <a:r>
              <a:rPr lang="ru-RU" dirty="0"/>
              <a:t>условий для непрерывного образования на базе цифровой платформы онлайн-образования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Кроме правительственных проектов </a:t>
            </a:r>
            <a:r>
              <a:rPr lang="ru-RU" dirty="0" err="1" smtClean="0"/>
              <a:t>ФОИВам</a:t>
            </a:r>
            <a:r>
              <a:rPr lang="ru-RU" dirty="0" smtClean="0"/>
              <a:t> рекомендовано также определить перечень актуальных задач и решать их в рамках ведомственных проектов, </a:t>
            </a:r>
          </a:p>
          <a:p>
            <a:r>
              <a:rPr lang="ru-RU" dirty="0" smtClean="0"/>
              <a:t>Предлагаемый </a:t>
            </a:r>
            <a:r>
              <a:rPr lang="ru-RU" dirty="0"/>
              <a:t>вашему </a:t>
            </a:r>
            <a:r>
              <a:rPr lang="ru-RU" dirty="0" smtClean="0"/>
              <a:t>вниманию является одним из ведомственных проектов, согласованных с Министром 7 июня 2016 на  совещании по ведомственным проектам </a:t>
            </a:r>
          </a:p>
          <a:p>
            <a:endParaRPr lang="ru-RU" dirty="0"/>
          </a:p>
          <a:p>
            <a:r>
              <a:rPr lang="ru-RU" dirty="0" smtClean="0"/>
              <a:t>В основе лежат положения программы </a:t>
            </a:r>
            <a:r>
              <a:rPr lang="ru-RU" dirty="0"/>
              <a:t>развития педагогического образования на 2018-2020 гг.</a:t>
            </a:r>
            <a:r>
              <a:rPr lang="ru-RU" dirty="0" smtClean="0"/>
              <a:t>, которые обсуждались на предыдущих заседаниях КС и ФУМО, на Совете по развитию непрерывного педагогического образования 16 марта (Л.А. Вербицкая), а также на всероссийском совещании по развитию педагогического образования 30 мая (выступали Е.И. Казакова и  Лаптев В.В.)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86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Сеть вузов </a:t>
            </a:r>
            <a:r>
              <a:rPr lang="ru-RU" dirty="0" err="1" smtClean="0"/>
              <a:t>спо</a:t>
            </a:r>
            <a:r>
              <a:rPr lang="ru-RU" dirty="0" smtClean="0"/>
              <a:t>, во и </a:t>
            </a:r>
            <a:r>
              <a:rPr lang="ru-RU" dirty="0" err="1" smtClean="0"/>
              <a:t>дпо</a:t>
            </a:r>
            <a:r>
              <a:rPr lang="ru-RU" dirty="0" smtClean="0"/>
              <a:t>, ;    карта системы подготовки с общими и распределёнными компетенциями в региональном разрезе , центрами компетенций в регионах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Содержательная связка </a:t>
            </a:r>
            <a:r>
              <a:rPr lang="ru-RU" dirty="0" err="1" smtClean="0"/>
              <a:t>фгосов</a:t>
            </a:r>
            <a:r>
              <a:rPr lang="ru-RU" dirty="0" smtClean="0"/>
              <a:t> </a:t>
            </a:r>
            <a:r>
              <a:rPr lang="ru-RU" dirty="0" err="1" smtClean="0"/>
              <a:t>спо</a:t>
            </a:r>
            <a:r>
              <a:rPr lang="ru-RU" dirty="0" smtClean="0"/>
              <a:t>,  во и </a:t>
            </a:r>
            <a:r>
              <a:rPr lang="ru-RU" dirty="0" err="1" smtClean="0"/>
              <a:t>оо</a:t>
            </a:r>
            <a:r>
              <a:rPr lang="ru-RU" dirty="0" smtClean="0"/>
              <a:t>, ПООП, ПС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Удовлетворённость – качественная характеристика</a:t>
            </a:r>
          </a:p>
          <a:p>
            <a:pPr marL="171450" indent="-171450">
              <a:buFontTx/>
              <a:buChar char="-"/>
            </a:pPr>
            <a:endParaRPr lang="ru-RU" dirty="0"/>
          </a:p>
          <a:p>
            <a:r>
              <a:rPr lang="ru-RU" dirty="0" smtClean="0"/>
              <a:t>Достижение поставленных целей выражается в ряде показателей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53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Сегодня – субъектов, реализуемые модель целевой подготовки – 5 – 10 %</a:t>
            </a:r>
          </a:p>
          <a:p>
            <a:r>
              <a:rPr lang="ru-RU" dirty="0" smtClean="0"/>
              <a:t>Программ развития центров </a:t>
            </a:r>
            <a:r>
              <a:rPr lang="ru-RU" dirty="0" err="1" smtClean="0"/>
              <a:t>пед</a:t>
            </a:r>
            <a:r>
              <a:rPr lang="ru-RU" dirty="0" smtClean="0"/>
              <a:t> образования – не менее 40 </a:t>
            </a:r>
            <a:r>
              <a:rPr lang="ru-RU" dirty="0" err="1" smtClean="0"/>
              <a:t>пед</a:t>
            </a:r>
            <a:r>
              <a:rPr lang="ru-RU" dirty="0" smtClean="0"/>
              <a:t> вузов должны быть региональными центрами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774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17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Единые </a:t>
            </a:r>
            <a:r>
              <a:rPr lang="ru-RU" dirty="0" err="1" smtClean="0"/>
              <a:t>фосы</a:t>
            </a:r>
            <a:r>
              <a:rPr lang="ru-RU" dirty="0" smtClean="0"/>
              <a:t> должны быть соизмерены с системой аттестации в рамках НСУР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467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79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646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Стабилизация</a:t>
            </a:r>
            <a:r>
              <a:rPr lang="ru-RU" dirty="0" smtClean="0"/>
              <a:t> – в отношении </a:t>
            </a:r>
            <a:r>
              <a:rPr lang="ru-RU" dirty="0" err="1" smtClean="0"/>
              <a:t>фгос</a:t>
            </a:r>
            <a:r>
              <a:rPr lang="ru-RU" dirty="0" smtClean="0"/>
              <a:t>, но предстоит большая работа по ПООП</a:t>
            </a:r>
          </a:p>
          <a:p>
            <a:r>
              <a:rPr lang="ru-RU" dirty="0" smtClean="0"/>
              <a:t>Рост престижности – не только решение вопросов по личностному профессиональному развитию, но и материальное благосостояние, возможности роста, </a:t>
            </a:r>
            <a:br>
              <a:rPr lang="ru-RU" dirty="0" smtClean="0"/>
            </a:br>
            <a:r>
              <a:rPr lang="ru-RU" dirty="0" smtClean="0"/>
              <a:t>Про </a:t>
            </a:r>
            <a:r>
              <a:rPr lang="ru-RU" b="1" dirty="0" smtClean="0"/>
              <a:t>подготовку методистов: </a:t>
            </a:r>
            <a:r>
              <a:rPr lang="ru-RU" dirty="0" smtClean="0"/>
              <a:t>что такое качественная подготовка, это наличие в вузах качественных методистов, которые могут спроектировать ООП, четко определяя цели ее реализации, логику проектирования ООП, основания возникновения определенного перечня модулей, и вообще обладать способностью модульного построения ООП, определения содержания модулей и результатов их освоения, и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FCFA-2E8C-413E-BBC9-E050F5C0EE4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2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35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4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6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89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36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37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54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77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CD52-19AD-4CB4-AE01-A5724B91396E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7D28-EBAC-4584-890B-8E2FA4BA0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29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3753" y="1693334"/>
            <a:ext cx="8693426" cy="2565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Ведомственный проект</a:t>
            </a:r>
            <a:br>
              <a:rPr lang="ru-RU" sz="4800" dirty="0" smtClean="0"/>
            </a:br>
            <a:r>
              <a:rPr lang="ru-RU" sz="4900" b="1" dirty="0" smtClean="0"/>
              <a:t>«МОДЕРНИЗАЦИЯ </a:t>
            </a:r>
            <a:r>
              <a:rPr lang="ru-RU" sz="4900" b="1" dirty="0"/>
              <a:t>ПЕДАГОГИЧЕСКОГО ОБРАЗОВАНИЯ В РОССИЙСКОЙ ФЕДЕРАЦИИ»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061" y="186014"/>
            <a:ext cx="964371" cy="120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84242" y="465062"/>
            <a:ext cx="4399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Министерство образования и науки</a:t>
            </a: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Российской Федерации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24933" y="4789923"/>
            <a:ext cx="8111067" cy="1526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dirty="0" smtClean="0"/>
              <a:t>С.А. Пилипенко, заместитель директора Департамента </a:t>
            </a:r>
            <a:r>
              <a:rPr lang="ru-RU" dirty="0"/>
              <a:t>государственной политики </a:t>
            </a:r>
            <a:endParaRPr lang="ru-RU" dirty="0" smtClean="0"/>
          </a:p>
          <a:p>
            <a:pPr algn="ctr">
              <a:spcBef>
                <a:spcPts val="0"/>
              </a:spcBef>
            </a:pPr>
            <a:r>
              <a:rPr lang="ru-RU" dirty="0" smtClean="0"/>
              <a:t>в </a:t>
            </a:r>
            <a:r>
              <a:rPr lang="ru-RU" dirty="0"/>
              <a:t>сфере высшего </a:t>
            </a:r>
            <a:r>
              <a:rPr lang="ru-RU" dirty="0" smtClean="0"/>
              <a:t>образования</a:t>
            </a:r>
          </a:p>
          <a:p>
            <a:pPr algn="ctr">
              <a:spcBef>
                <a:spcPts val="0"/>
              </a:spcBef>
            </a:pPr>
            <a:r>
              <a:rPr lang="ru-RU" dirty="0" smtClean="0"/>
              <a:t>Е.И. Казакова, председатель ФУМО по УГСН «Образование и педагогические науки»</a:t>
            </a:r>
          </a:p>
        </p:txBody>
      </p:sp>
    </p:spTree>
    <p:extLst>
      <p:ext uri="{BB962C8B-B14F-4D97-AF65-F5344CB8AC3E}">
        <p14:creationId xmlns:p14="http://schemas.microsoft.com/office/powerpoint/2010/main" val="72303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3753" y="1693334"/>
            <a:ext cx="8693426" cy="2565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Ведомственный проект</a:t>
            </a:r>
            <a:br>
              <a:rPr lang="ru-RU" sz="4800" dirty="0" smtClean="0"/>
            </a:br>
            <a:r>
              <a:rPr lang="ru-RU" sz="4900" b="1" dirty="0" smtClean="0"/>
              <a:t>«МОДЕРНИЗАЦИЯ </a:t>
            </a:r>
            <a:r>
              <a:rPr lang="ru-RU" sz="4900" b="1" dirty="0"/>
              <a:t>ПЕДАГОГИЧЕСКОГО ОБРАЗОВАНИЯ В РОССИЙСКОЙ ФЕДЕРАЦИИ»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061" y="186014"/>
            <a:ext cx="964371" cy="120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84242" y="465062"/>
            <a:ext cx="4399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Министерство образования и науки</a:t>
            </a: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Российской Федерации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24933" y="4789923"/>
            <a:ext cx="8111067" cy="1526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dirty="0" smtClean="0"/>
              <a:t>С.А. Пилипенко, заместитель директора Департамента </a:t>
            </a:r>
            <a:r>
              <a:rPr lang="ru-RU" dirty="0"/>
              <a:t>государственной политики </a:t>
            </a:r>
            <a:endParaRPr lang="ru-RU" dirty="0" smtClean="0"/>
          </a:p>
          <a:p>
            <a:pPr algn="ctr">
              <a:spcBef>
                <a:spcPts val="0"/>
              </a:spcBef>
            </a:pPr>
            <a:r>
              <a:rPr lang="ru-RU" dirty="0" smtClean="0"/>
              <a:t>в </a:t>
            </a:r>
            <a:r>
              <a:rPr lang="ru-RU" dirty="0"/>
              <a:t>сфере высшего </a:t>
            </a:r>
            <a:r>
              <a:rPr lang="ru-RU" dirty="0" smtClean="0"/>
              <a:t>образования</a:t>
            </a:r>
          </a:p>
          <a:p>
            <a:pPr algn="ctr">
              <a:spcBef>
                <a:spcPts val="0"/>
              </a:spcBef>
            </a:pPr>
            <a:r>
              <a:rPr lang="ru-RU" dirty="0" smtClean="0"/>
              <a:t>Е.И. Казакова, председатель ФУМО по УГСН «Образование и педагогические науки»</a:t>
            </a:r>
          </a:p>
        </p:txBody>
      </p:sp>
    </p:spTree>
    <p:extLst>
      <p:ext uri="{BB962C8B-B14F-4D97-AF65-F5344CB8AC3E}">
        <p14:creationId xmlns:p14="http://schemas.microsoft.com/office/powerpoint/2010/main" val="3792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33333" y="1718733"/>
            <a:ext cx="4910667" cy="705598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1067" y="143933"/>
            <a:ext cx="8466666" cy="154675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Требования к формированию портфеля ведомственных проектов Минобрнауки России</a:t>
            </a:r>
            <a:endParaRPr lang="ru-RU" sz="3600" b="1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-1" y="1718733"/>
            <a:ext cx="4792134" cy="705598"/>
          </a:xfrm>
          <a:prstGeom prst="homePlate">
            <a:avLst>
              <a:gd name="adj" fmla="val 3680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3999" y="1739898"/>
            <a:ext cx="377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Переход Правительства Российской Федерации на </a:t>
            </a:r>
            <a:r>
              <a:rPr lang="ru-RU" dirty="0"/>
              <a:t>систему </a:t>
            </a:r>
            <a:r>
              <a:rPr lang="ru-RU" dirty="0" smtClean="0"/>
              <a:t>проектов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42453" y="1748366"/>
            <a:ext cx="377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Переход федеральных министерств и ведомств на </a:t>
            </a:r>
            <a:r>
              <a:rPr lang="ru-RU" dirty="0"/>
              <a:t>систему </a:t>
            </a:r>
            <a:r>
              <a:rPr lang="ru-RU" dirty="0" smtClean="0"/>
              <a:t>проектов</a:t>
            </a:r>
            <a:endParaRPr lang="ru-RU" dirty="0"/>
          </a:p>
        </p:txBody>
      </p:sp>
      <p:sp>
        <p:nvSpPr>
          <p:cNvPr id="10" name="Прямоугольник: скругленные противолежащие углы 5"/>
          <p:cNvSpPr/>
          <p:nvPr/>
        </p:nvSpPr>
        <p:spPr>
          <a:xfrm>
            <a:off x="174672" y="2954859"/>
            <a:ext cx="6069496" cy="4583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6520" y="2983956"/>
            <a:ext cx="576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Название и содержание ведомственных проектов</a:t>
            </a:r>
            <a:endParaRPr lang="ru-RU" sz="2000" b="1" dirty="0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flipH="1" flipV="1">
            <a:off x="986737" y="3413164"/>
            <a:ext cx="8462" cy="209016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 flipH="1">
            <a:off x="986738" y="3516202"/>
            <a:ext cx="7060833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: скругленные противолежащие углы 5"/>
          <p:cNvSpPr/>
          <p:nvPr/>
        </p:nvSpPr>
        <p:spPr>
          <a:xfrm>
            <a:off x="1612902" y="3517842"/>
            <a:ext cx="7306733" cy="457730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697568" y="3550061"/>
            <a:ext cx="6350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Принципиальная новизна идеи</a:t>
            </a:r>
            <a:endParaRPr lang="ru-RU" sz="2000" dirty="0"/>
          </a:p>
        </p:txBody>
      </p:sp>
      <p:cxnSp>
        <p:nvCxnSpPr>
          <p:cNvPr id="18" name="Прямая соединительная линия 17"/>
          <p:cNvCxnSpPr>
            <a:cxnSpLocks/>
          </p:cNvCxnSpPr>
          <p:nvPr/>
        </p:nvCxnSpPr>
        <p:spPr>
          <a:xfrm flipH="1">
            <a:off x="995199" y="4075018"/>
            <a:ext cx="7060833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противолежащие углы 5"/>
          <p:cNvSpPr/>
          <p:nvPr/>
        </p:nvSpPr>
        <p:spPr>
          <a:xfrm>
            <a:off x="1612903" y="4076658"/>
            <a:ext cx="7306732" cy="439816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697568" y="4116364"/>
            <a:ext cx="635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Актуальность решаемых задач</a:t>
            </a:r>
            <a:endParaRPr lang="ru-RU" sz="2000" dirty="0"/>
          </a:p>
        </p:txBody>
      </p:sp>
      <p:cxnSp>
        <p:nvCxnSpPr>
          <p:cNvPr id="21" name="Прямая соединительная линия 20"/>
          <p:cNvCxnSpPr>
            <a:cxnSpLocks/>
          </p:cNvCxnSpPr>
          <p:nvPr/>
        </p:nvCxnSpPr>
        <p:spPr>
          <a:xfrm flipH="1">
            <a:off x="986738" y="4591476"/>
            <a:ext cx="7060833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противолежащие углы 5"/>
          <p:cNvSpPr/>
          <p:nvPr/>
        </p:nvSpPr>
        <p:spPr>
          <a:xfrm>
            <a:off x="1612902" y="4593116"/>
            <a:ext cx="7306733" cy="783185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697568" y="4593116"/>
            <a:ext cx="7128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Существенная значимость для субъектов образовательной деятельности</a:t>
            </a:r>
            <a:endParaRPr lang="ru-RU" sz="2000" dirty="0"/>
          </a:p>
        </p:txBody>
      </p:sp>
      <p:cxnSp>
        <p:nvCxnSpPr>
          <p:cNvPr id="26" name="Прямая соединительная линия 25"/>
          <p:cNvCxnSpPr>
            <a:cxnSpLocks/>
          </p:cNvCxnSpPr>
          <p:nvPr/>
        </p:nvCxnSpPr>
        <p:spPr>
          <a:xfrm flipH="1">
            <a:off x="995199" y="5503326"/>
            <a:ext cx="7060833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: скругленные противолежащие углы 5"/>
          <p:cNvSpPr/>
          <p:nvPr/>
        </p:nvSpPr>
        <p:spPr>
          <a:xfrm>
            <a:off x="1612903" y="5504966"/>
            <a:ext cx="7306732" cy="439816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697567" y="5544672"/>
            <a:ext cx="7128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 рамками текущей деятельности Минобрнауки России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33333" y="2386229"/>
            <a:ext cx="4910667" cy="390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ятиугольник 29"/>
          <p:cNvSpPr/>
          <p:nvPr/>
        </p:nvSpPr>
        <p:spPr>
          <a:xfrm>
            <a:off x="-1" y="2386229"/>
            <a:ext cx="4792134" cy="390497"/>
          </a:xfrm>
          <a:prstGeom prst="homePlate">
            <a:avLst>
              <a:gd name="adj" fmla="val 56504"/>
            </a:avLst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53999" y="2407394"/>
            <a:ext cx="3776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ФЦПРО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042453" y="2389095"/>
            <a:ext cx="3776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ГПРО</a:t>
            </a:r>
            <a:endParaRPr lang="ru-RU" dirty="0"/>
          </a:p>
        </p:txBody>
      </p:sp>
      <p:sp>
        <p:nvSpPr>
          <p:cNvPr id="33" name="Прямоугольник: скругленные противолежащие углы 10"/>
          <p:cNvSpPr/>
          <p:nvPr/>
        </p:nvSpPr>
        <p:spPr>
          <a:xfrm>
            <a:off x="174672" y="6054613"/>
            <a:ext cx="2720928" cy="49162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80471" y="6100371"/>
            <a:ext cx="2647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Сроки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представления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cxnSpLocks/>
          </p:cNvCxnSpPr>
          <p:nvPr/>
        </p:nvCxnSpPr>
        <p:spPr>
          <a:xfrm>
            <a:off x="2056481" y="6056056"/>
            <a:ext cx="666584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119047" y="6115760"/>
            <a:ext cx="5917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30 июня 2017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8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Цели и сроки реализации проекта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62471" y="1651114"/>
            <a:ext cx="6016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Формирование устойчиво развивающейся сети образовательных организаций  среднего профессионального, высшего и дополнительного профессионального образования, ведущих подготовку педагогических кадров, в каждом регионе и в стране в целом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Обеспечение качества подготовки педагогических кадров в соответствии с профессиональным стандартом педагога и федеральными государственными образовательными стандартами общего образования с учетом региональной потребности в педагогических </a:t>
            </a:r>
            <a:r>
              <a:rPr lang="ru-RU" dirty="0" smtClean="0"/>
              <a:t>кадрах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Повышение удовлетворенности общества и государства качеством подготовки педагогических кадров</a:t>
            </a:r>
          </a:p>
        </p:txBody>
      </p:sp>
      <p:sp>
        <p:nvSpPr>
          <p:cNvPr id="6" name="Прямоугольник: скругленные противолежащие углы 5"/>
          <p:cNvSpPr/>
          <p:nvPr/>
        </p:nvSpPr>
        <p:spPr>
          <a:xfrm>
            <a:off x="331304" y="1645836"/>
            <a:ext cx="2332383" cy="636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6860" y="1752718"/>
            <a:ext cx="11073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Цели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2213113" y="1647279"/>
            <a:ext cx="666584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противолежащие углы 10"/>
          <p:cNvSpPr/>
          <p:nvPr/>
        </p:nvSpPr>
        <p:spPr>
          <a:xfrm>
            <a:off x="351184" y="5566013"/>
            <a:ext cx="2312503" cy="636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56984" y="5672895"/>
            <a:ext cx="2266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Сроки реализации</a:t>
            </a:r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2232993" y="5567456"/>
            <a:ext cx="666584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62471" y="5685281"/>
            <a:ext cx="6016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 </a:t>
            </a:r>
            <a:r>
              <a:rPr lang="ru-RU" dirty="0"/>
              <a:t>года (</a:t>
            </a:r>
            <a:r>
              <a:rPr lang="ru-RU" dirty="0" smtClean="0"/>
              <a:t>2018-2020 </a:t>
            </a:r>
            <a:r>
              <a:rPr lang="ru-RU" dirty="0"/>
              <a:t>гг.)</a:t>
            </a:r>
          </a:p>
        </p:txBody>
      </p:sp>
    </p:spTree>
    <p:extLst>
      <p:ext uri="{BB962C8B-B14F-4D97-AF65-F5344CB8AC3E}">
        <p14:creationId xmlns:p14="http://schemas.microsoft.com/office/powerpoint/2010/main" val="15772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Показатели проекта</a:t>
            </a:r>
            <a:endParaRPr lang="ru-RU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752141"/>
              </p:ext>
            </p:extLst>
          </p:nvPr>
        </p:nvGraphicFramePr>
        <p:xfrm>
          <a:off x="285748" y="2219445"/>
          <a:ext cx="8673195" cy="427956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4201585"/>
                <a:gridCol w="4471610"/>
              </a:tblGrid>
              <a:tr h="6965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Повышение привлекательности программ педагогического образования 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рост показателей конкурсного набора не менее чем на 30 % в течение 3 лет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Сбалансированность государственного запроса и кадрового обеспечения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трудоустроенных выпускников педагогических программ, количество вакансий педагогических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работников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Рост востребованности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инструментов целевого набора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 менее 40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% 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субъектов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Российской Федерации к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2020 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году реализуют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модель целевой подготовки педагогических кадров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7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Рост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числа молодых специалистов и специалистов со стажем 10-15 лет в системе образования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 2020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г. отклонение не более 5% 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от показателей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«нормального распределения»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10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 разработанных и реализуемых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программ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развития региональных центров педагогического образования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 2020</a:t>
                      </a:r>
                      <a:r>
                        <a:rPr lang="ru-RU" sz="1800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г. </a:t>
                      </a: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 </a:t>
                      </a: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менее 40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13" name="Прямоугольник: скругленные противолежащие углы 5"/>
          <p:cNvSpPr/>
          <p:nvPr/>
        </p:nvSpPr>
        <p:spPr>
          <a:xfrm>
            <a:off x="285748" y="1665156"/>
            <a:ext cx="8697385" cy="48654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4" name="TextBox 13"/>
          <p:cNvSpPr txBox="1"/>
          <p:nvPr/>
        </p:nvSpPr>
        <p:spPr>
          <a:xfrm>
            <a:off x="331303" y="1695836"/>
            <a:ext cx="4477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Показатель проекта</a:t>
            </a:r>
            <a:endParaRPr lang="ru-RU" sz="2400" b="1" dirty="0"/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>
          <a:xfrm>
            <a:off x="2167557" y="1666599"/>
            <a:ext cx="6665844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22333" y="1677595"/>
            <a:ext cx="3784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Значение показателя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447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929" y="76627"/>
            <a:ext cx="7886700" cy="104097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Мероприятия проекта</a:t>
            </a:r>
            <a:endParaRPr lang="ru-RU" sz="4000" b="1" dirty="0"/>
          </a:p>
        </p:txBody>
      </p:sp>
      <p:sp>
        <p:nvSpPr>
          <p:cNvPr id="4" name="Пятиугольник 3"/>
          <p:cNvSpPr/>
          <p:nvPr/>
        </p:nvSpPr>
        <p:spPr>
          <a:xfrm rot="5400000">
            <a:off x="1960869" y="-942878"/>
            <a:ext cx="923330" cy="4671465"/>
          </a:xfrm>
          <a:prstGeom prst="homePlate">
            <a:avLst>
              <a:gd name="adj" fmla="val 11663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6492493" y="-709903"/>
            <a:ext cx="923331" cy="4205519"/>
          </a:xfrm>
          <a:prstGeom prst="homePlate">
            <a:avLst>
              <a:gd name="adj" fmla="val 10265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4741" y="931188"/>
            <a:ext cx="4475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Мероприятия, направленные на развитие содержания и инфраструктуры педагогического образования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19133" y="914259"/>
            <a:ext cx="404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Мероприятия, </a:t>
            </a:r>
            <a:r>
              <a:rPr lang="ru-RU" dirty="0"/>
              <a:t>направленные на развитие </a:t>
            </a:r>
            <a:r>
              <a:rPr lang="ru-RU" dirty="0" smtClean="0"/>
              <a:t>организаций – региональных центров педагогического образования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816994"/>
            <a:ext cx="50715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Развитие содержания </a:t>
            </a:r>
            <a:r>
              <a:rPr lang="ru-RU" sz="1400" dirty="0" smtClean="0">
                <a:solidFill>
                  <a:srgbClr val="000000"/>
                </a:solidFill>
                <a:ea typeface="Arial Unicode MS"/>
                <a:cs typeface="Arial Unicode MS"/>
              </a:rPr>
              <a:t>педагогического </a:t>
            </a: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образования в соответствии с </a:t>
            </a:r>
            <a:r>
              <a:rPr lang="ru-RU" sz="1400" dirty="0" smtClean="0">
                <a:solidFill>
                  <a:srgbClr val="000000"/>
                </a:solidFill>
                <a:ea typeface="Arial Unicode MS"/>
                <a:cs typeface="Arial Unicode MS"/>
              </a:rPr>
              <a:t>ФГОС общего образования, </a:t>
            </a:r>
            <a:r>
              <a:rPr lang="ru-RU" sz="140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профстандартами</a:t>
            </a:r>
            <a:r>
              <a:rPr lang="ru-RU" sz="1400" dirty="0" smtClean="0">
                <a:solidFill>
                  <a:srgbClr val="000000"/>
                </a:solidFill>
                <a:ea typeface="Arial Unicode MS"/>
                <a:cs typeface="Arial Unicode MS"/>
              </a:rPr>
              <a:t> </a:t>
            </a: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и концепциями </a:t>
            </a:r>
            <a:r>
              <a:rPr lang="ru-RU" sz="1400" dirty="0" smtClean="0">
                <a:solidFill>
                  <a:srgbClr val="000000"/>
                </a:solidFill>
                <a:ea typeface="Arial Unicode MS"/>
                <a:cs typeface="Arial Unicode MS"/>
              </a:rPr>
              <a:t>преподавания школьных предметов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-14444" y="4014775"/>
            <a:ext cx="46650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Разработка и развитие единой электронной среды педагогического образования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5167256"/>
            <a:ext cx="46726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Разработка и реализация общенациональной системы отбора и поддержки  педагогически-одаренной молодежи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-3" y="3376091"/>
            <a:ext cx="46506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Формирование единого фонда оценочных средств к модульным программам инвариантной подготовки педагогов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0" y="4456581"/>
            <a:ext cx="46726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Создание и поддержка инструментов развития фундаментальной и прикладной науки в системе педагогического образования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971888" y="1991096"/>
            <a:ext cx="40850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Программно-технологическое обновление образовательной среды вузов. </a:t>
            </a:r>
            <a:r>
              <a:rPr lang="ru-RU" sz="1400" dirty="0"/>
              <a:t>Введение новых программ, технологическое переоснащение образовательных организаций высшего и среднего профессионального образования.</a:t>
            </a:r>
            <a:endParaRPr lang="ru-RU" sz="1400" dirty="0">
              <a:solidFill>
                <a:srgbClr val="000000"/>
              </a:solidFill>
              <a:ea typeface="Arial Unicode MS"/>
              <a:cs typeface="Arial Unicode M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19132" y="3412929"/>
            <a:ext cx="41377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Развитие воспитывающей среды СПО и ВПО. Создание условий активного вовлечения молодежи в волонтерскую, добровольческую деятельность, различные общественно-значимые практики и инициативы.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919131" y="4697124"/>
            <a:ext cx="413778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dirty="0"/>
              <a:t>Подготовка профессорско-преподавательского и административно-управленческого персонала образовательных организаций высшего и среднего профессионального образования, реализующих программы педагогической направленности, к реализации актуализированных ФГОС, ПООП и ОПОП</a:t>
            </a:r>
            <a:endParaRPr lang="ru-RU" sz="1400" dirty="0">
              <a:solidFill>
                <a:srgbClr val="000000"/>
              </a:solidFill>
              <a:ea typeface="Arial Unicode MS"/>
              <a:cs typeface="Arial Unicode M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503208"/>
            <a:ext cx="4780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Разработка и внедрение моделей интеграции среднего профессионального и дополнительного профессионального образования в непрерывную систему педагогического образования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22045" y="5820509"/>
            <a:ext cx="50935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Разработка нормативно-методических и организационных механизмов подготовки руководителей образовательных организаций общего образования в рамках УГСН 44.00.00 Образование и педагогические науки</a:t>
            </a:r>
          </a:p>
        </p:txBody>
      </p:sp>
    </p:spTree>
    <p:extLst>
      <p:ext uri="{BB962C8B-B14F-4D97-AF65-F5344CB8AC3E}">
        <p14:creationId xmlns:p14="http://schemas.microsoft.com/office/powerpoint/2010/main" val="297429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183" y="465666"/>
            <a:ext cx="8308520" cy="664029"/>
          </a:xfrm>
        </p:spPr>
        <p:txBody>
          <a:bodyPr>
            <a:noAutofit/>
          </a:bodyPr>
          <a:lstStyle/>
          <a:p>
            <a:r>
              <a:rPr lang="ru-RU" sz="3200" b="1" dirty="0"/>
              <a:t>Мероприятия, направленные на развитие </a:t>
            </a:r>
            <a:r>
              <a:rPr lang="ru-RU" sz="3200" b="1" dirty="0" smtClean="0"/>
              <a:t>содержания и инфраструктуры </a:t>
            </a:r>
            <a:r>
              <a:rPr lang="ru-RU" sz="3200" b="1" dirty="0"/>
              <a:t>педагогического образования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8331" y="1645338"/>
            <a:ext cx="87348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1.1. </a:t>
            </a: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Развитие содержания педагогического образования в соответствии с ФГОС общего образования, </a:t>
            </a:r>
            <a:r>
              <a:rPr lang="ru-RU" sz="1400" dirty="0" err="1">
                <a:solidFill>
                  <a:srgbClr val="000000"/>
                </a:solidFill>
                <a:ea typeface="Arial Unicode MS"/>
                <a:cs typeface="Arial Unicode MS"/>
              </a:rPr>
              <a:t>профстандартами</a:t>
            </a:r>
            <a:r>
              <a:rPr lang="ru-RU" sz="1400" dirty="0">
                <a:solidFill>
                  <a:srgbClr val="000000"/>
                </a:solidFill>
                <a:ea typeface="Arial Unicode MS"/>
                <a:cs typeface="Arial Unicode MS"/>
              </a:rPr>
              <a:t> и концепциями преподавания школьных </a:t>
            </a:r>
            <a:r>
              <a:rPr lang="ru-RU" sz="1400" dirty="0" smtClean="0">
                <a:solidFill>
                  <a:srgbClr val="000000"/>
                </a:solidFill>
                <a:ea typeface="Arial Unicode MS"/>
                <a:cs typeface="Arial Unicode MS"/>
              </a:rPr>
              <a:t>предметов</a:t>
            </a:r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. 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marL="457200" algn="just">
              <a:spcAft>
                <a:spcPts val="0"/>
              </a:spcAft>
            </a:pPr>
            <a:r>
              <a:rPr lang="ru-RU" sz="1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. Разработаны и внедрены обновленные ПООП с полным учебно-методическим обеспечением, не менее 40 ПООП</a:t>
            </a:r>
            <a:endParaRPr lang="ru-RU" sz="1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6107" y="4081417"/>
            <a:ext cx="87348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1.3. Формирование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единых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ФОСов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к модульным программам инвариантной подготовки педагогов. Переход на проведение различного рода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аккредитационных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мероприятий в рамках профессионально-общественной аккредитации образовательных программ в соответствии с созданным банком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ФОСов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. </a:t>
            </a:r>
          </a:p>
          <a:p>
            <a:pPr marL="452438" algn="just"/>
            <a:r>
              <a:rPr lang="ru-RU" sz="1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Результат.  </a:t>
            </a:r>
            <a:endParaRPr lang="ru-RU" sz="1400" b="1" i="1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marL="452438"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Проведена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апробация  единой системы оценки качества (70% инвариантных дисциплин/модулей в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бакалавриате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и 40%  инвариантных дисциплин/модулей в магистратуре). </a:t>
            </a:r>
            <a:endParaRPr lang="ru-RU" sz="1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marL="452438"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Проведена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апробация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ФОСов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, оценивающих эффективность системы практики, в которой примут участие не менее 50 организаций.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9217" y="2626274"/>
            <a:ext cx="8639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1.2.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Разработка и внедрение моделей интеграции среднего профессионального и дополнительного профессионального образования в непрерывную систему педагогического образования.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6107" y="3127310"/>
            <a:ext cx="8639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algn="just"/>
            <a:r>
              <a:rPr lang="ru-RU" sz="1400" b="1" i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Результат: </a:t>
            </a:r>
          </a:p>
          <a:p>
            <a:pPr marL="358775" algn="just"/>
            <a:r>
              <a:rPr lang="ru-RU" sz="1400" dirty="0"/>
              <a:t>Разработано не менее 3 моделей интеграции среднего профессионального и дополнительного профессионального образования в непрерывную систему педагогического образования. </a:t>
            </a:r>
            <a:endParaRPr lang="ru-RU" sz="1400" dirty="0" smtClean="0"/>
          </a:p>
          <a:p>
            <a:pPr marL="358775" algn="just"/>
            <a:r>
              <a:rPr lang="ru-RU" sz="1400" dirty="0" smtClean="0"/>
              <a:t>Модели </a:t>
            </a:r>
            <a:r>
              <a:rPr lang="ru-RU" sz="1400" dirty="0"/>
              <a:t>внедрены не менее, чем </a:t>
            </a:r>
            <a:r>
              <a:rPr lang="ru-RU" sz="1400" dirty="0" smtClean="0"/>
              <a:t>в 50 % региональных </a:t>
            </a:r>
            <a:r>
              <a:rPr lang="ru-RU" sz="1400" dirty="0"/>
              <a:t>центров педагогического образования.</a:t>
            </a:r>
            <a:endParaRPr lang="ru-RU" sz="1400" b="1" i="1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7249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407" y="2381339"/>
            <a:ext cx="8650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1.5. Создание и поддержка инструментов развития фундаментальной и прикладной науки в системе педагогического </a:t>
            </a:r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образования</a:t>
            </a:r>
          </a:p>
          <a:p>
            <a:pPr algn="just"/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29" y="2845226"/>
            <a:ext cx="8639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algn="just"/>
            <a:r>
              <a:rPr lang="ru-RU" sz="1400" b="1" i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Результат: </a:t>
            </a:r>
          </a:p>
          <a:p>
            <a:pPr marL="358775"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Создано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9 межвузовских Школ молодых исследователей</a:t>
            </a:r>
          </a:p>
          <a:p>
            <a:pPr marL="358775" algn="just"/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Разработано не менее 9 крупномасштабных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практикопреобразующих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исследований, результаты, которых  представлены на всероссийских конференциях и совещаниях. </a:t>
            </a:r>
            <a:endParaRPr lang="ru-RU" sz="1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marL="358775"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Обеспечен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рост числа диссертаций, успешно защищенных   в диссертационных советах (как минимум на </a:t>
            </a:r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15%).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4650" y="150586"/>
            <a:ext cx="8308520" cy="6640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Мероприятия, направленные на развитие содержания и инфраструктуры педагогического образования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8329" y="5171898"/>
            <a:ext cx="8639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1.7. Разработка нормативно-методических и организационных механизмов подготовки руководителей образовательных организаций общего образования в рамках УГСН 44.00.00 Образование и педагогические науки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8328" y="5824300"/>
            <a:ext cx="8639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algn="just"/>
            <a:r>
              <a:rPr lang="ru-RU" sz="1400" b="1" i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Результат: </a:t>
            </a:r>
          </a:p>
          <a:p>
            <a:pPr marL="358775" algn="just"/>
            <a:r>
              <a:rPr lang="ru-RU" sz="1400" dirty="0"/>
              <a:t>Обеспечены нормативно-методические и организационные условия подготовки руководителей образовательных организаций общего образования в рамках УГСН 44.00.00 Образование и педагогические науки</a:t>
            </a:r>
            <a:endParaRPr lang="ru-RU" sz="1400" b="1" i="1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0554" y="1631954"/>
            <a:ext cx="87348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1.4.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Разработка и развитие единой электронной среды педагогического образования. </a:t>
            </a:r>
          </a:p>
          <a:p>
            <a:pPr marL="446088" algn="just"/>
            <a:r>
              <a:rPr lang="ru-RU" sz="1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Результат.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Создана единая электронная среда педагогического образования, в которой работают не менее 50% вузов,  ресурс общего пользования составляет не менее 5 модулей (не менее 50 курсов).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8329" y="4217791"/>
            <a:ext cx="87348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1.6.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Разработка и реализация общенациональной системы отбора и поддержки  педагогически-одаренной молодежи, за счет развития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олимпиадно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-конкурсных и фестивальных программ. </a:t>
            </a:r>
          </a:p>
          <a:p>
            <a:pPr marL="446088" algn="just"/>
            <a:r>
              <a:rPr lang="ru-RU" sz="14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Результат. 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Разработана и реализуется программа  </a:t>
            </a:r>
            <a:r>
              <a:rPr lang="ru-RU" sz="14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олимпиадно</a:t>
            </a:r>
            <a:r>
              <a:rPr lang="ru-RU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-конкурсного движения, в которой принимают участие не менее 10 000 школьников и студентов, не менее 4 мероприятий в год</a:t>
            </a:r>
          </a:p>
        </p:txBody>
      </p:sp>
    </p:spTree>
    <p:extLst>
      <p:ext uri="{BB962C8B-B14F-4D97-AF65-F5344CB8AC3E}">
        <p14:creationId xmlns:p14="http://schemas.microsoft.com/office/powerpoint/2010/main" val="14584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343" y="468086"/>
            <a:ext cx="8588828" cy="664029"/>
          </a:xfrm>
        </p:spPr>
        <p:txBody>
          <a:bodyPr>
            <a:noAutofit/>
          </a:bodyPr>
          <a:lstStyle/>
          <a:p>
            <a:r>
              <a:rPr lang="ru-RU" sz="2800" b="1" dirty="0"/>
              <a:t>Мероприятия, направленные на развитие организаций – региональных центров педагогического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9485" y="1345028"/>
            <a:ext cx="8616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2.1. Программно-технологическое обновление образовательной среды вузов. Введение новых программ, технологическое переоснащение вузов и СПО. </a:t>
            </a:r>
          </a:p>
          <a:p>
            <a:pPr marL="457200" algn="just">
              <a:spcAft>
                <a:spcPts val="0"/>
              </a:spcAft>
            </a:pPr>
            <a:r>
              <a:rPr lang="ru-RU" sz="16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Результаты</a:t>
            </a:r>
            <a:r>
              <a:rPr lang="ru-RU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.</a:t>
            </a: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Созданы не менее 40 современных аудиторных комплекса, оснащенных образовательной техникой и технологиями нового поколения (Модель </a:t>
            </a:r>
            <a:r>
              <a:rPr lang="en-US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STA</a:t>
            </a: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– студия). </a:t>
            </a:r>
            <a:endParaRPr lang="ru-RU" sz="16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6095" y="2350476"/>
            <a:ext cx="85900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2.2. </a:t>
            </a:r>
            <a:r>
              <a:rPr lang="ru-RU" sz="1600" dirty="0"/>
              <a:t>Развитие воспитывающей среды образовательных организаций высшего и среднего профессионального образования. Создание условий активного вовлечения молодежи в волонтерскую, добровольческую деятельность, различные общественно-значимые практики и инициативы</a:t>
            </a:r>
            <a:r>
              <a:rPr lang="ru-RU" sz="16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 </a:t>
            </a:r>
            <a:endParaRPr lang="ru-RU" sz="16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6095" y="4621334"/>
            <a:ext cx="85900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2.3. </a:t>
            </a:r>
            <a:r>
              <a:rPr lang="ru-RU" sz="1600" dirty="0"/>
              <a:t>Подготовка профессорско-преподавательского и административно-управленческого персонала образовательных организаций высшего и среднего профессионального образования, реализующих программы педагогической направленности, к реализации актуализированных ФГОС, ПООП и ОПОП</a:t>
            </a:r>
            <a:endParaRPr lang="ru-RU" sz="16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485" y="3346194"/>
            <a:ext cx="87013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/>
            <a:r>
              <a:rPr lang="ru-RU" sz="16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Результаты. </a:t>
            </a:r>
            <a:endParaRPr lang="ru-RU" sz="1600" b="1" i="1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marL="457200" algn="just"/>
            <a:r>
              <a:rPr lang="ru-RU" sz="16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Развитие </a:t>
            </a: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системы волонтерских организаций - не менее 40.</a:t>
            </a:r>
          </a:p>
          <a:p>
            <a:pPr marL="457200" algn="just"/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Проведены фестивали волонтерской деятельности – не менее 3.</a:t>
            </a:r>
          </a:p>
          <a:p>
            <a:pPr marL="457200" algn="just"/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Разработаны и внедрены магистерские программы для организации воспитательной деятельности – не менее 10 программ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9485" y="5605418"/>
            <a:ext cx="8616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/>
            <a:r>
              <a:rPr lang="ru-RU" sz="16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Результаты. </a:t>
            </a:r>
          </a:p>
          <a:p>
            <a:pPr marL="457200" algn="just"/>
            <a:r>
              <a:rPr lang="ru-RU" sz="1600" dirty="0"/>
              <a:t>Повышена квалификация профессорско-преподавательского и административно-управленческого персонала не менее 80% образовательных организаций высшего образования, реализующих программы педагогической направленности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9543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3657" y="316421"/>
            <a:ext cx="82296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Результаты развития </a:t>
            </a:r>
            <a:r>
              <a:rPr lang="ru-RU" sz="3600" b="1" dirty="0"/>
              <a:t>педагогического </a:t>
            </a:r>
            <a:r>
              <a:rPr lang="ru-RU" sz="3600" b="1" dirty="0" smtClean="0"/>
              <a:t>образования</a:t>
            </a:r>
            <a:r>
              <a:rPr lang="ru-RU" dirty="0"/>
              <a:t> </a:t>
            </a:r>
            <a:endParaRPr lang="ru-RU" dirty="0" smtClean="0"/>
          </a:p>
          <a:p>
            <a:endParaRPr lang="ru-RU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/>
              <a:t>Стабилизация</a:t>
            </a:r>
            <a:r>
              <a:rPr lang="ru-RU" dirty="0"/>
              <a:t> и укрепление системы педагогического образования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Рост </a:t>
            </a:r>
            <a:r>
              <a:rPr lang="ru-RU" b="1" dirty="0"/>
              <a:t>престижности</a:t>
            </a:r>
            <a:r>
              <a:rPr lang="ru-RU" dirty="0"/>
              <a:t> педагогического образования в </a:t>
            </a:r>
            <a:r>
              <a:rPr lang="ru-RU" dirty="0" smtClean="0"/>
              <a:t>обществе</a:t>
            </a:r>
            <a:endParaRPr lang="ru-RU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/>
              <a:t>Обновление</a:t>
            </a:r>
            <a:r>
              <a:rPr lang="ru-RU" dirty="0"/>
              <a:t> программного, учебно-методического и технологического обеспечения системы </a:t>
            </a:r>
            <a:r>
              <a:rPr lang="ru-RU" dirty="0" smtClean="0"/>
              <a:t>педагогического образования</a:t>
            </a:r>
            <a:endParaRPr lang="ru-RU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Качественное улучшение системы </a:t>
            </a:r>
            <a:r>
              <a:rPr lang="ru-RU" b="1" dirty="0"/>
              <a:t>предметной и методической подготовки</a:t>
            </a:r>
            <a:r>
              <a:rPr lang="ru-RU" dirty="0"/>
              <a:t>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Качественное развитие системы </a:t>
            </a:r>
            <a:r>
              <a:rPr lang="ru-RU" b="1" dirty="0" smtClean="0"/>
              <a:t>практик</a:t>
            </a:r>
            <a:endParaRPr lang="ru-RU" b="1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Вовлеченность большего числа студентов педагогических вузов в </a:t>
            </a:r>
            <a:r>
              <a:rPr lang="ru-RU" b="1" dirty="0"/>
              <a:t>общественно-полезные  проекты и программы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Развитие системы подготовки </a:t>
            </a:r>
            <a:r>
              <a:rPr lang="ru-RU" b="1" dirty="0"/>
              <a:t>научно-педагогических кадров</a:t>
            </a:r>
            <a:r>
              <a:rPr lang="ru-RU" dirty="0"/>
              <a:t>. 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/>
              <a:t>Рост квалификации </a:t>
            </a:r>
            <a:r>
              <a:rPr lang="ru-RU" dirty="0"/>
              <a:t>специалистов системы  педагогического образования, прежде всего за счет участия в проектной и исследовательской работе.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Укрепление </a:t>
            </a:r>
            <a:r>
              <a:rPr lang="ru-RU" b="1" dirty="0"/>
              <a:t>региональных и межрегиональных связей </a:t>
            </a:r>
            <a:r>
              <a:rPr lang="ru-RU" dirty="0"/>
              <a:t>в системе непрерывного педагогического образования.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/>
              <a:t>Создание единого развивающегося </a:t>
            </a:r>
            <a:r>
              <a:rPr lang="ru-RU" b="1" dirty="0"/>
              <a:t>электронного ресурса </a:t>
            </a:r>
            <a:r>
              <a:rPr lang="ru-RU" dirty="0"/>
              <a:t>системы педагогического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4402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1340</Words>
  <Application>Microsoft Office PowerPoint</Application>
  <PresentationFormat>Экран (4:3)</PresentationFormat>
  <Paragraphs>135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Ведомственный проект «МОДЕРНИЗАЦИЯ ПЕДАГОГИЧЕСКОГО ОБРАЗОВАНИЯ В РОССИЙСКОЙ ФЕДЕРАЦИИ»</vt:lpstr>
      <vt:lpstr>Требования к формированию портфеля ведомственных проектов Минобрнауки России</vt:lpstr>
      <vt:lpstr>Цели и сроки реализации проекта</vt:lpstr>
      <vt:lpstr>Показатели проекта</vt:lpstr>
      <vt:lpstr>Мероприятия проекта</vt:lpstr>
      <vt:lpstr>Мероприятия, направленные на развитие содержания и инфраструктуры педагогического образования</vt:lpstr>
      <vt:lpstr>Презентация PowerPoint</vt:lpstr>
      <vt:lpstr>Мероприятия, направленные на развитие организаций – региональных центров педагогического образования</vt:lpstr>
      <vt:lpstr>Презентация PowerPoint</vt:lpstr>
      <vt:lpstr>Ведомственный проект «МОДЕРНИЗАЦИЯ ПЕДАГОГИЧЕСКОГО ОБРАЗОВАНИЯ В РОССИЙСКОЙ ФЕДЕРАЦИИ»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Проектное предложение «МОДЕРНИЗАЦИЯ ПЕДАГОГИЧЕСКОГО ОБРАЗОВАНИЯ В РОССИЙСКОЙ ФЕДЕРАЦИИ»</dc:title>
  <dc:creator>Инна Головина</dc:creator>
  <cp:lastModifiedBy>User</cp:lastModifiedBy>
  <cp:revision>45</cp:revision>
  <cp:lastPrinted>2017-06-07T09:00:25Z</cp:lastPrinted>
  <dcterms:created xsi:type="dcterms:W3CDTF">2017-05-09T19:25:41Z</dcterms:created>
  <dcterms:modified xsi:type="dcterms:W3CDTF">2017-07-10T10:05:15Z</dcterms:modified>
</cp:coreProperties>
</file>